
<file path=[Content_Types].xml><?xml version="1.0" encoding="utf-8"?>
<Types xmlns="http://schemas.openxmlformats.org/package/2006/content-types">
  <Default Extension="png" ContentType="image/png"/>
  <Default Extension="jpeg" ContentType="image/jpeg"/>
  <Default Extension="glb" ContentType="model/gltf.binary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0"/>
  </p:sldMasterIdLst>
  <p:notesMasterIdLst>
    <p:notesMasterId r:id="rId90"/>
  </p:notesMasterIdLst>
  <p:sldIdLst>
    <p:sldId id="305" r:id="rId21"/>
    <p:sldId id="258" r:id="rId22"/>
    <p:sldId id="322" r:id="rId23"/>
    <p:sldId id="285" r:id="rId24"/>
    <p:sldId id="287" r:id="rId25"/>
    <p:sldId id="288" r:id="rId26"/>
    <p:sldId id="289" r:id="rId27"/>
    <p:sldId id="290" r:id="rId28"/>
    <p:sldId id="293" r:id="rId29"/>
    <p:sldId id="294" r:id="rId30"/>
    <p:sldId id="295" r:id="rId31"/>
    <p:sldId id="298" r:id="rId32"/>
    <p:sldId id="296" r:id="rId33"/>
    <p:sldId id="297" r:id="rId34"/>
    <p:sldId id="312" r:id="rId35"/>
    <p:sldId id="265" r:id="rId36"/>
    <p:sldId id="274" r:id="rId37"/>
    <p:sldId id="329" r:id="rId38"/>
    <p:sldId id="268" r:id="rId39"/>
    <p:sldId id="269" r:id="rId40"/>
    <p:sldId id="270" r:id="rId41"/>
    <p:sldId id="271" r:id="rId42"/>
    <p:sldId id="316" r:id="rId43"/>
    <p:sldId id="310" r:id="rId44"/>
    <p:sldId id="311" r:id="rId45"/>
    <p:sldId id="330" r:id="rId46"/>
    <p:sldId id="334" r:id="rId47"/>
    <p:sldId id="336" r:id="rId48"/>
    <p:sldId id="335" r:id="rId49"/>
    <p:sldId id="315" r:id="rId50"/>
    <p:sldId id="323" r:id="rId51"/>
    <p:sldId id="324" r:id="rId52"/>
    <p:sldId id="328" r:id="rId53"/>
    <p:sldId id="325" r:id="rId54"/>
    <p:sldId id="317" r:id="rId55"/>
    <p:sldId id="341" r:id="rId56"/>
    <p:sldId id="342" r:id="rId57"/>
    <p:sldId id="343" r:id="rId58"/>
    <p:sldId id="344" r:id="rId59"/>
    <p:sldId id="345" r:id="rId60"/>
    <p:sldId id="346" r:id="rId61"/>
    <p:sldId id="337" r:id="rId62"/>
    <p:sldId id="338" r:id="rId63"/>
    <p:sldId id="339" r:id="rId64"/>
    <p:sldId id="340" r:id="rId65"/>
    <p:sldId id="318" r:id="rId66"/>
    <p:sldId id="319" r:id="rId67"/>
    <p:sldId id="273" r:id="rId68"/>
    <p:sldId id="276" r:id="rId69"/>
    <p:sldId id="277" r:id="rId70"/>
    <p:sldId id="278" r:id="rId71"/>
    <p:sldId id="280" r:id="rId72"/>
    <p:sldId id="272" r:id="rId73"/>
    <p:sldId id="291" r:id="rId74"/>
    <p:sldId id="314" r:id="rId75"/>
    <p:sldId id="331" r:id="rId76"/>
    <p:sldId id="281" r:id="rId77"/>
    <p:sldId id="309" r:id="rId78"/>
    <p:sldId id="302" r:id="rId79"/>
    <p:sldId id="307" r:id="rId80"/>
    <p:sldId id="304" r:id="rId81"/>
    <p:sldId id="303" r:id="rId82"/>
    <p:sldId id="282" r:id="rId83"/>
    <p:sldId id="326" r:id="rId84"/>
    <p:sldId id="332" r:id="rId85"/>
    <p:sldId id="333" r:id="rId86"/>
    <p:sldId id="313" r:id="rId87"/>
    <p:sldId id="300" r:id="rId88"/>
    <p:sldId id="320" r:id="rId8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SIAN Dylan" initials="VD" lastIdx="1" clrIdx="0">
    <p:extLst>
      <p:ext uri="{19B8F6BF-5375-455C-9EA6-DF929625EA0E}">
        <p15:presenceInfo xmlns:p15="http://schemas.microsoft.com/office/powerpoint/2012/main" userId="VISSIAN Dyl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B9F32A-BE13-49FC-BBDE-425370314CD5}" v="1" dt="2019-05-09T14:22:40.8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6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63" Type="http://schemas.openxmlformats.org/officeDocument/2006/relationships/slide" Target="slides/slide43.xml"/><Relationship Id="rId68" Type="http://schemas.openxmlformats.org/officeDocument/2006/relationships/slide" Target="slides/slide48.xml"/><Relationship Id="rId76" Type="http://schemas.openxmlformats.org/officeDocument/2006/relationships/slide" Target="slides/slide56.xml"/><Relationship Id="rId84" Type="http://schemas.openxmlformats.org/officeDocument/2006/relationships/slide" Target="slides/slide64.xml"/><Relationship Id="rId89" Type="http://schemas.openxmlformats.org/officeDocument/2006/relationships/slide" Target="slides/slide69.xml"/><Relationship Id="rId97" Type="http://schemas.microsoft.com/office/2016/11/relationships/changesInfo" Target="changesInfos/changesInfo1.xml"/><Relationship Id="rId7" Type="http://schemas.openxmlformats.org/officeDocument/2006/relationships/customXml" Target="../customXml/item7.xml"/><Relationship Id="rId71" Type="http://schemas.openxmlformats.org/officeDocument/2006/relationships/slide" Target="slides/slide51.xml"/><Relationship Id="rId9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9.xml"/><Relationship Id="rId11" Type="http://schemas.openxmlformats.org/officeDocument/2006/relationships/customXml" Target="../customXml/item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66" Type="http://schemas.openxmlformats.org/officeDocument/2006/relationships/slide" Target="slides/slide46.xml"/><Relationship Id="rId74" Type="http://schemas.openxmlformats.org/officeDocument/2006/relationships/slide" Target="slides/slide54.xml"/><Relationship Id="rId79" Type="http://schemas.openxmlformats.org/officeDocument/2006/relationships/slide" Target="slides/slide59.xml"/><Relationship Id="rId87" Type="http://schemas.openxmlformats.org/officeDocument/2006/relationships/slide" Target="slides/slide67.xml"/><Relationship Id="rId5" Type="http://schemas.openxmlformats.org/officeDocument/2006/relationships/customXml" Target="../customXml/item5.xml"/><Relationship Id="rId61" Type="http://schemas.openxmlformats.org/officeDocument/2006/relationships/slide" Target="slides/slide41.xml"/><Relationship Id="rId82" Type="http://schemas.openxmlformats.org/officeDocument/2006/relationships/slide" Target="slides/slide62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slide" Target="slides/slide44.xml"/><Relationship Id="rId69" Type="http://schemas.openxmlformats.org/officeDocument/2006/relationships/slide" Target="slides/slide49.xml"/><Relationship Id="rId77" Type="http://schemas.openxmlformats.org/officeDocument/2006/relationships/slide" Target="slides/slide57.xml"/><Relationship Id="rId8" Type="http://schemas.openxmlformats.org/officeDocument/2006/relationships/customXml" Target="../customXml/item8.xml"/><Relationship Id="rId51" Type="http://schemas.openxmlformats.org/officeDocument/2006/relationships/slide" Target="slides/slide31.xml"/><Relationship Id="rId72" Type="http://schemas.openxmlformats.org/officeDocument/2006/relationships/slide" Target="slides/slide52.xml"/><Relationship Id="rId80" Type="http://schemas.openxmlformats.org/officeDocument/2006/relationships/slide" Target="slides/slide60.xml"/><Relationship Id="rId85" Type="http://schemas.openxmlformats.org/officeDocument/2006/relationships/slide" Target="slides/slide65.xml"/><Relationship Id="rId93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slide" Target="slides/slide39.xml"/><Relationship Id="rId67" Type="http://schemas.openxmlformats.org/officeDocument/2006/relationships/slide" Target="slides/slide47.xml"/><Relationship Id="rId20" Type="http://schemas.openxmlformats.org/officeDocument/2006/relationships/slideMaster" Target="slideMasters/slideMaster1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slide" Target="slides/slide42.xml"/><Relationship Id="rId70" Type="http://schemas.openxmlformats.org/officeDocument/2006/relationships/slide" Target="slides/slide50.xml"/><Relationship Id="rId75" Type="http://schemas.openxmlformats.org/officeDocument/2006/relationships/slide" Target="slides/slide55.xml"/><Relationship Id="rId83" Type="http://schemas.openxmlformats.org/officeDocument/2006/relationships/slide" Target="slides/slide63.xml"/><Relationship Id="rId88" Type="http://schemas.openxmlformats.org/officeDocument/2006/relationships/slide" Target="slides/slide68.xml"/><Relationship Id="rId91" Type="http://schemas.openxmlformats.org/officeDocument/2006/relationships/commentAuthors" Target="commentAuthors.xml"/><Relationship Id="rId96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10" Type="http://schemas.openxmlformats.org/officeDocument/2006/relationships/customXml" Target="../customXml/item10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slide" Target="slides/slide40.xml"/><Relationship Id="rId65" Type="http://schemas.openxmlformats.org/officeDocument/2006/relationships/slide" Target="slides/slide45.xml"/><Relationship Id="rId73" Type="http://schemas.openxmlformats.org/officeDocument/2006/relationships/slide" Target="slides/slide53.xml"/><Relationship Id="rId78" Type="http://schemas.openxmlformats.org/officeDocument/2006/relationships/slide" Target="slides/slide58.xml"/><Relationship Id="rId81" Type="http://schemas.openxmlformats.org/officeDocument/2006/relationships/slide" Target="slides/slide61.xml"/><Relationship Id="rId86" Type="http://schemas.openxmlformats.org/officeDocument/2006/relationships/slide" Target="slides/slide66.xml"/><Relationship Id="rId94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39" Type="http://schemas.openxmlformats.org/officeDocument/2006/relationships/slide" Target="slides/slide19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dit Karaboja" userId="007f24ef-f08f-42d9-8a12-0294cca95cd5" providerId="ADAL" clId="{A7B9F32A-BE13-49FC-BBDE-425370314CD5}"/>
    <pc:docChg chg="modSld">
      <pc:chgData name="Ardit Karaboja" userId="007f24ef-f08f-42d9-8a12-0294cca95cd5" providerId="ADAL" clId="{A7B9F32A-BE13-49FC-BBDE-425370314CD5}" dt="2019-05-09T14:22:40.941" v="0" actId="20577"/>
      <pc:docMkLst>
        <pc:docMk/>
      </pc:docMkLst>
      <pc:sldChg chg="modSp">
        <pc:chgData name="Ardit Karaboja" userId="007f24ef-f08f-42d9-8a12-0294cca95cd5" providerId="ADAL" clId="{A7B9F32A-BE13-49FC-BBDE-425370314CD5}" dt="2019-05-09T14:22:40.941" v="0" actId="20577"/>
        <pc:sldMkLst>
          <pc:docMk/>
          <pc:sldMk cId="390719487" sldId="290"/>
        </pc:sldMkLst>
        <pc:spChg chg="mod">
          <ac:chgData name="Ardit Karaboja" userId="007f24ef-f08f-42d9-8a12-0294cca95cd5" providerId="ADAL" clId="{A7B9F32A-BE13-49FC-BBDE-425370314CD5}" dt="2019-05-09T14:22:40.941" v="0" actId="20577"/>
          <ac:spMkLst>
            <pc:docMk/>
            <pc:sldMk cId="390719487" sldId="290"/>
            <ac:spMk id="35" creationId="{8B8FB23A-EA73-4AF4-AD0F-66FD4BBA867D}"/>
          </ac:spMkLst>
        </pc:sp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1-25T15:28:40.572" idx="1">
    <p:pos x="7680" y="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44CB4-3FAD-4B25-90F7-02C307900981}" type="datetimeFigureOut">
              <a:rPr lang="fr-FR" smtClean="0"/>
              <a:t>17/05/2019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3BFEF9-7F5F-4F03-9FB3-40E478C4C5B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792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9058BC-7151-4A5C-BA8F-EEAE51EC22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A4F8C1E-D3FE-45F4-93C5-968AB859FA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AC900C6-5F5A-4131-BCCA-72008E330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3A012D-8DDC-498A-AB14-E0FCFEEE7D81}" type="datetime1">
              <a:rPr lang="en-US" smtClean="0"/>
              <a:t>5/17/2019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E03191-68A3-4733-8064-836B9636E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855F224-6BCD-4A62-AC86-4FB2FC129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913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96D87-B6E3-459C-997D-5FE6EE9B6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462BFF30-07BE-4156-B926-EE3AEC37B3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7E3F83C-E4EB-4A43-9F64-0775819FC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CDE48-FDB5-4D64-AF04-D12FF4D20E98}" type="datetime1">
              <a:rPr lang="en-US" smtClean="0"/>
              <a:t>5/17/2019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D2DD6E-A0A1-4C61-BCC5-5B4A271AE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D493E2A-27B4-4138-B2AE-B193CDAE3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004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7E59D7FF-4B55-4B01-96DB-2026B605F8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A5250A5-71DD-4A7C-8B93-4EB285BB8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D189284-FBD6-40BA-9644-66043C91F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98103-5713-4745-AB52-E6194A076EAA}" type="datetime1">
              <a:rPr lang="en-US" smtClean="0"/>
              <a:t>5/17/2019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A7D3D4F-9DF8-42E5-A248-B1F262789D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45D0EE4-5E48-4387-8D26-1EA6CB2A3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673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B91B95-4060-4AA3-ACD9-195C44EC5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1B07646-12EC-4C8A-A566-486C04E1C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F65B398-CA4E-4DCD-8247-FE4C2010C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24F094-7BE1-4D2D-A0D2-D77D34059BC8}" type="datetime1">
              <a:rPr lang="en-US" smtClean="0"/>
              <a:t>5/17/2019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85EEFF1-83A4-4264-863B-AEBCBFD92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6D46C3-2CA3-411D-A332-C636057EF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7126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C86A62-3368-4B07-A36E-F5BD7E317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88FF12D-7C5A-4D24-990D-771AD941A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A48B9CF0-7A49-426D-BFB9-97B8A203B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AC4DBE-DA6F-40ED-883E-113EE1B4B1C6}" type="datetime1">
              <a:rPr lang="en-US" smtClean="0"/>
              <a:t>5/17/2019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1CAD23-971E-49BE-92D4-56BABB0BE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FFF59DA-D1D8-46E3-9716-45F001510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225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FE237-2123-41B8-8D84-998AFABCB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483F54F-104A-4788-941D-AFA11BE7E4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D3EDA65-AFCD-4132-AED6-4315444438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9FB972-F211-425D-82F4-8A0A6202C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9FF56-9FA2-4330-8D94-716060C330EE}" type="datetime1">
              <a:rPr lang="en-US" smtClean="0"/>
              <a:t>5/17/2019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A46AF2-792D-474E-BCDF-1A562DE1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81AD087-67A2-484B-AF70-71D692E3C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64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537D95A-448D-4ED3-A490-6DF039C4B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A0F807D-22D2-445E-89F0-B64CF61908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28887734-A3FF-4194-9245-764B7D5A92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B641A6A-F6AE-41F9-95E6-7C5017AE4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1BA0D37-CE7F-4D5C-8D4C-BE7BAE65A7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DE5E7EE1-45E3-4C27-B8B7-20991E715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4FB6-BD2D-40F0-9593-05AE67EEC558}" type="datetime1">
              <a:rPr lang="en-US" smtClean="0"/>
              <a:t>5/17/2019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83DDDC0B-E1DC-4EB8-BAE7-BBAA4AC8C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5DFC3575-7B4D-4CA1-BF51-5F8F92C8A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07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6D15D-D5FA-46AC-915C-5006FB418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3C24BF79-D6A0-48BC-A977-35DE7BA57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E9156-4689-40D7-87DA-BDDBD7639C2F}" type="datetime1">
              <a:rPr lang="en-US" smtClean="0"/>
              <a:t>5/17/2019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2C181E3-10FC-4351-A67B-7EE6035B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8B04BE1-4C16-495B-A114-1BB7B3748D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894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9118C09-BF89-4FEA-9412-BD952491B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E5401-8D5A-43D5-86DC-BB2D68A78F1C}" type="datetime1">
              <a:rPr lang="en-US" smtClean="0"/>
              <a:t>5/17/2019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B1D4CF92-11B2-460B-B785-7C69ED496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AA0872F-D910-41D7-8C06-E7838FCD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926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12D732-735F-4A92-8462-3BC0B66E0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BFE9DB-FEA1-482B-B46F-7F2A416D49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4A0AD49-5842-479F-8826-B2E784F4B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C3A1D1B-0246-412D-9DF6-22E09CE57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66215-3D8F-4BF3-BAE3-0CC21DF6C639}" type="datetime1">
              <a:rPr lang="en-US" smtClean="0"/>
              <a:t>5/17/2019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E6651D8-0E22-493A-A06D-4CC284957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A3DBD25-F52B-4DA5-AC2D-5E5149B4B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656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0928222-322A-44CD-A1F1-86C4AD8A6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8461D01-CC66-40FE-BDC8-0E69902FF5E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0BCBA7F-8A60-4C29-A0F4-661A8A8C5E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B1FA677-AC03-4DEF-958D-5F1D5A497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CBBA3C-AC9A-42AA-B2F2-E79C5FBA6417}" type="datetime1">
              <a:rPr lang="en-US" smtClean="0"/>
              <a:t>5/17/2019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DD9F2E61-3F5B-4F49-890E-A3DC70820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C115ED0-2D78-4EF1-8EC0-E56E4C7FA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853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3B9D0C75-A235-4182-BF82-C9CC90A66D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5264EB-11E6-4641-9378-801CDB12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257864B-D4BF-457E-AAE2-1E6C59153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179BD-B838-4440-8BCC-CE1B20D1A7DC}" type="datetime1">
              <a:rPr lang="en-US" smtClean="0"/>
              <a:t>5/17/2019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4EA5E5D-0018-427E-B67C-7C18315C44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9B037FC-0E11-465B-AF3C-BF569FD1B3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D5D6B-3750-443F-B258-89F6F887E3F3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9888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hyperlink" Target="https://www.remix3d.com/details/G009SWXWL7NM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hyperlink" Target="https://www.remix3d.com/details/G009SWXWD9R1" TargetMode="External"/><Relationship Id="rId7" Type="http://schemas.openxmlformats.org/officeDocument/2006/relationships/image" Target="../media/image7.png"/><Relationship Id="rId12" Type="http://schemas.microsoft.com/office/2017/06/relationships/model3d" Target="../media/model3d3.glb"/><Relationship Id="rId17" Type="http://schemas.openxmlformats.org/officeDocument/2006/relationships/hyperlink" Target="https://www.remix3d.com/details/G009SWXWKZF5" TargetMode="External"/><Relationship Id="rId25" Type="http://schemas.openxmlformats.org/officeDocument/2006/relationships/hyperlink" Target="https://www.remix3d.com/details/G009SWXWDHQ7" TargetMode="External"/><Relationship Id="rId2" Type="http://schemas.openxmlformats.org/officeDocument/2006/relationships/slideLayout" Target="../slideLayouts/slideLayout2.xml"/><Relationship Id="rId16" Type="http://schemas.microsoft.com/office/2017/06/relationships/model3d" Target="../media/model3d4.glb"/><Relationship Id="rId20" Type="http://schemas.microsoft.com/office/2017/06/relationships/model3d" Target="../media/model3d5.glb"/><Relationship Id="rId29" Type="http://schemas.microsoft.com/office/2017/06/relationships/model3d" Target="../media/model3d7.glb"/><Relationship Id="rId1" Type="http://schemas.openxmlformats.org/officeDocument/2006/relationships/customXml" Target="../../customXml/item14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microsoft.com/office/2017/06/relationships/model3d" Target="../media/model3d6.glb"/><Relationship Id="rId32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2.png"/><Relationship Id="rId28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1.png"/><Relationship Id="rId31" Type="http://schemas.openxmlformats.org/officeDocument/2006/relationships/image" Target="../media/image21.png"/><Relationship Id="rId4" Type="http://schemas.openxmlformats.org/officeDocument/2006/relationships/hyperlink" Target="https://www.remix3d.com/details/G009SWN09TF5" TargetMode="External"/><Relationship Id="rId9" Type="http://schemas.openxmlformats.org/officeDocument/2006/relationships/hyperlink" Target="https://www.remix3d.com/details/G009SXJ50CSW" TargetMode="External"/><Relationship Id="rId14" Type="http://schemas.openxmlformats.org/officeDocument/2006/relationships/image" Target="../media/image10.png"/><Relationship Id="rId22" Type="http://schemas.openxmlformats.org/officeDocument/2006/relationships/image" Target="../media/image12.png"/><Relationship Id="rId27" Type="http://schemas.openxmlformats.org/officeDocument/2006/relationships/image" Target="../media/image13.png"/><Relationship Id="rId30" Type="http://schemas.openxmlformats.org/officeDocument/2006/relationships/hyperlink" Target="https://www.remix3d.com/details/G009SWXWL4DH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hyperlink" Target="https://www.remix3d.com/details/G009SWXWL7NM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hyperlink" Target="https://www.remix3d.com/details/G009SWXWD9R1" TargetMode="External"/><Relationship Id="rId7" Type="http://schemas.openxmlformats.org/officeDocument/2006/relationships/image" Target="../media/image7.png"/><Relationship Id="rId12" Type="http://schemas.microsoft.com/office/2017/06/relationships/model3d" Target="../media/model3d3.glb"/><Relationship Id="rId17" Type="http://schemas.openxmlformats.org/officeDocument/2006/relationships/hyperlink" Target="https://www.remix3d.com/details/G009SWXWKZF5" TargetMode="External"/><Relationship Id="rId25" Type="http://schemas.openxmlformats.org/officeDocument/2006/relationships/hyperlink" Target="https://www.remix3d.com/details/G009SWXWDHQ7" TargetMode="External"/><Relationship Id="rId3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6" Type="http://schemas.microsoft.com/office/2017/06/relationships/model3d" Target="../media/model3d4.glb"/><Relationship Id="rId20" Type="http://schemas.microsoft.com/office/2017/06/relationships/model3d" Target="../media/model3d5.glb"/><Relationship Id="rId29" Type="http://schemas.microsoft.com/office/2017/06/relationships/model3d" Target="../media/model3d7.glb"/><Relationship Id="rId1" Type="http://schemas.openxmlformats.org/officeDocument/2006/relationships/customXml" Target="../../customXml/item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microsoft.com/office/2017/06/relationships/model3d" Target="../media/model3d6.glb"/><Relationship Id="rId32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2.png"/><Relationship Id="rId28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1.png"/><Relationship Id="rId31" Type="http://schemas.openxmlformats.org/officeDocument/2006/relationships/image" Target="../media/image21.png"/><Relationship Id="rId4" Type="http://schemas.openxmlformats.org/officeDocument/2006/relationships/hyperlink" Target="https://www.remix3d.com/details/G009SWN09TF5" TargetMode="External"/><Relationship Id="rId9" Type="http://schemas.openxmlformats.org/officeDocument/2006/relationships/hyperlink" Target="https://www.remix3d.com/details/G009SXJ50CSW" TargetMode="External"/><Relationship Id="rId14" Type="http://schemas.openxmlformats.org/officeDocument/2006/relationships/image" Target="../media/image10.png"/><Relationship Id="rId22" Type="http://schemas.openxmlformats.org/officeDocument/2006/relationships/image" Target="../media/image12.png"/><Relationship Id="rId27" Type="http://schemas.openxmlformats.org/officeDocument/2006/relationships/image" Target="../media/image13.png"/><Relationship Id="rId30" Type="http://schemas.openxmlformats.org/officeDocument/2006/relationships/hyperlink" Target="https://www.remix3d.com/details/G009SWXWL4DH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hyperlink" Target="https://www.remix3d.com/details/G009SWXWL7NM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hyperlink" Target="https://www.remix3d.com/details/G009SWXWD9R1" TargetMode="External"/><Relationship Id="rId7" Type="http://schemas.openxmlformats.org/officeDocument/2006/relationships/image" Target="../media/image7.png"/><Relationship Id="rId12" Type="http://schemas.microsoft.com/office/2017/06/relationships/model3d" Target="../media/model3d3.glb"/><Relationship Id="rId17" Type="http://schemas.openxmlformats.org/officeDocument/2006/relationships/hyperlink" Target="https://www.remix3d.com/details/G009SWXWKZF5" TargetMode="External"/><Relationship Id="rId25" Type="http://schemas.openxmlformats.org/officeDocument/2006/relationships/hyperlink" Target="https://www.remix3d.com/details/G009SWXWDHQ7" TargetMode="Externa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microsoft.com/office/2017/06/relationships/model3d" Target="../media/model3d4.glb"/><Relationship Id="rId20" Type="http://schemas.microsoft.com/office/2017/06/relationships/model3d" Target="../media/model3d5.glb"/><Relationship Id="rId29" Type="http://schemas.microsoft.com/office/2017/06/relationships/model3d" Target="../media/model3d7.glb"/><Relationship Id="rId1" Type="http://schemas.openxmlformats.org/officeDocument/2006/relationships/customXml" Target="../../customXml/item6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microsoft.com/office/2017/06/relationships/model3d" Target="../media/model3d6.glb"/><Relationship Id="rId32" Type="http://schemas.openxmlformats.org/officeDocument/2006/relationships/image" Target="../media/image21.png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2.png"/><Relationship Id="rId28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1.png"/><Relationship Id="rId31" Type="http://schemas.openxmlformats.org/officeDocument/2006/relationships/image" Target="../media/image21.png"/><Relationship Id="rId4" Type="http://schemas.openxmlformats.org/officeDocument/2006/relationships/hyperlink" Target="https://www.remix3d.com/details/G009SWN09TF5" TargetMode="External"/><Relationship Id="rId9" Type="http://schemas.openxmlformats.org/officeDocument/2006/relationships/hyperlink" Target="https://www.remix3d.com/details/G009SXJ50CSW" TargetMode="External"/><Relationship Id="rId14" Type="http://schemas.openxmlformats.org/officeDocument/2006/relationships/image" Target="../media/image10.png"/><Relationship Id="rId22" Type="http://schemas.openxmlformats.org/officeDocument/2006/relationships/image" Target="../media/image12.png"/><Relationship Id="rId27" Type="http://schemas.openxmlformats.org/officeDocument/2006/relationships/image" Target="../media/image13.png"/><Relationship Id="rId30" Type="http://schemas.openxmlformats.org/officeDocument/2006/relationships/hyperlink" Target="https://www.remix3d.com/details/G009SWXWL4DH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7.png"/><Relationship Id="rId4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6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6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1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hyperlink" Target="https://www.remix3d.com/details/G009SWXWL7NM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hyperlink" Target="https://www.remix3d.com/details/G009SWXWD9R1" TargetMode="External"/><Relationship Id="rId7" Type="http://schemas.openxmlformats.org/officeDocument/2006/relationships/image" Target="../media/image7.png"/><Relationship Id="rId12" Type="http://schemas.microsoft.com/office/2017/06/relationships/model3d" Target="../media/model3d3.glb"/><Relationship Id="rId17" Type="http://schemas.openxmlformats.org/officeDocument/2006/relationships/hyperlink" Target="https://www.remix3d.com/details/G009SWXWKZF5" TargetMode="External"/><Relationship Id="rId25" Type="http://schemas.openxmlformats.org/officeDocument/2006/relationships/hyperlink" Target="https://www.remix3d.com/details/G009SWXWDHQ7" TargetMode="External"/><Relationship Id="rId2" Type="http://schemas.openxmlformats.org/officeDocument/2006/relationships/slideLayout" Target="../slideLayouts/slideLayout2.xml"/><Relationship Id="rId16" Type="http://schemas.microsoft.com/office/2017/06/relationships/model3d" Target="../media/model3d4.glb"/><Relationship Id="rId20" Type="http://schemas.microsoft.com/office/2017/06/relationships/model3d" Target="../media/model3d5.glb"/><Relationship Id="rId29" Type="http://schemas.openxmlformats.org/officeDocument/2006/relationships/image" Target="../media/image3.png"/><Relationship Id="rId1" Type="http://schemas.openxmlformats.org/officeDocument/2006/relationships/customXml" Target="../../customXml/item16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microsoft.com/office/2017/06/relationships/model3d" Target="../media/model3d6.glb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2.png"/><Relationship Id="rId28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1.png"/><Relationship Id="rId4" Type="http://schemas.openxmlformats.org/officeDocument/2006/relationships/hyperlink" Target="https://www.remix3d.com/details/G009SWN09TF5" TargetMode="External"/><Relationship Id="rId9" Type="http://schemas.openxmlformats.org/officeDocument/2006/relationships/hyperlink" Target="https://www.remix3d.com/details/G009SXJ50CSW" TargetMode="External"/><Relationship Id="rId14" Type="http://schemas.openxmlformats.org/officeDocument/2006/relationships/image" Target="../media/image10.png"/><Relationship Id="rId22" Type="http://schemas.openxmlformats.org/officeDocument/2006/relationships/image" Target="../media/image12.png"/><Relationship Id="rId27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6.jpeg"/><Relationship Id="rId4" Type="http://schemas.openxmlformats.org/officeDocument/2006/relationships/image" Target="../media/image26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hyperlink" Target="https://www.remix3d.com/details/G009SWXWL7NM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hyperlink" Target="https://www.remix3d.com/details/G009SWXWD9R1" TargetMode="External"/><Relationship Id="rId7" Type="http://schemas.openxmlformats.org/officeDocument/2006/relationships/image" Target="../media/image7.png"/><Relationship Id="rId12" Type="http://schemas.microsoft.com/office/2017/06/relationships/model3d" Target="../media/model3d3.glb"/><Relationship Id="rId17" Type="http://schemas.openxmlformats.org/officeDocument/2006/relationships/hyperlink" Target="https://www.remix3d.com/details/G009SWXWKZF5" TargetMode="External"/><Relationship Id="rId25" Type="http://schemas.openxmlformats.org/officeDocument/2006/relationships/hyperlink" Target="https://www.remix3d.com/details/G009SWXWDHQ7" TargetMode="External"/><Relationship Id="rId2" Type="http://schemas.openxmlformats.org/officeDocument/2006/relationships/slideLayout" Target="../slideLayouts/slideLayout2.xml"/><Relationship Id="rId16" Type="http://schemas.microsoft.com/office/2017/06/relationships/model3d" Target="../media/model3d4.glb"/><Relationship Id="rId20" Type="http://schemas.microsoft.com/office/2017/06/relationships/model3d" Target="../media/model3d5.glb"/><Relationship Id="rId29" Type="http://schemas.openxmlformats.org/officeDocument/2006/relationships/image" Target="../media/image15.png"/><Relationship Id="rId1" Type="http://schemas.openxmlformats.org/officeDocument/2006/relationships/customXml" Target="../../customXml/item3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microsoft.com/office/2017/06/relationships/model3d" Target="../media/model3d6.glb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2.png"/><Relationship Id="rId28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1.png"/><Relationship Id="rId4" Type="http://schemas.openxmlformats.org/officeDocument/2006/relationships/hyperlink" Target="https://www.remix3d.com/details/G009SWN09TF5" TargetMode="External"/><Relationship Id="rId9" Type="http://schemas.openxmlformats.org/officeDocument/2006/relationships/hyperlink" Target="https://www.remix3d.com/details/G009SXJ50CSW" TargetMode="External"/><Relationship Id="rId14" Type="http://schemas.openxmlformats.org/officeDocument/2006/relationships/image" Target="../media/image10.png"/><Relationship Id="rId22" Type="http://schemas.openxmlformats.org/officeDocument/2006/relationships/image" Target="../media/image12.png"/><Relationship Id="rId27" Type="http://schemas.openxmlformats.org/officeDocument/2006/relationships/image" Target="../media/image13.png"/><Relationship Id="rId30" Type="http://schemas.openxmlformats.org/officeDocument/2006/relationships/image" Target="../media/image16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hyperlink" Target="https://www.remix3d.com/details/G009SWXWL7NM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hyperlink" Target="https://www.remix3d.com/details/G009SWXWD9R1" TargetMode="External"/><Relationship Id="rId7" Type="http://schemas.openxmlformats.org/officeDocument/2006/relationships/image" Target="../media/image7.png"/><Relationship Id="rId12" Type="http://schemas.microsoft.com/office/2017/06/relationships/model3d" Target="../media/model3d3.glb"/><Relationship Id="rId17" Type="http://schemas.openxmlformats.org/officeDocument/2006/relationships/hyperlink" Target="https://www.remix3d.com/details/G009SWXWKZF5" TargetMode="External"/><Relationship Id="rId25" Type="http://schemas.openxmlformats.org/officeDocument/2006/relationships/hyperlink" Target="https://www.remix3d.com/details/G009SWXWDHQ7" TargetMode="External"/><Relationship Id="rId2" Type="http://schemas.openxmlformats.org/officeDocument/2006/relationships/slideLayout" Target="../slideLayouts/slideLayout2.xml"/><Relationship Id="rId16" Type="http://schemas.microsoft.com/office/2017/06/relationships/model3d" Target="../media/model3d4.glb"/><Relationship Id="rId20" Type="http://schemas.microsoft.com/office/2017/06/relationships/model3d" Target="../media/model3d5.glb"/><Relationship Id="rId29" Type="http://schemas.openxmlformats.org/officeDocument/2006/relationships/image" Target="../media/image17.png"/><Relationship Id="rId1" Type="http://schemas.openxmlformats.org/officeDocument/2006/relationships/customXml" Target="../../customXml/item19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microsoft.com/office/2017/06/relationships/model3d" Target="../media/model3d6.glb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2.png"/><Relationship Id="rId28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1.png"/><Relationship Id="rId4" Type="http://schemas.openxmlformats.org/officeDocument/2006/relationships/hyperlink" Target="https://www.remix3d.com/details/G009SWN09TF5" TargetMode="External"/><Relationship Id="rId9" Type="http://schemas.openxmlformats.org/officeDocument/2006/relationships/hyperlink" Target="https://www.remix3d.com/details/G009SXJ50CSW" TargetMode="External"/><Relationship Id="rId14" Type="http://schemas.openxmlformats.org/officeDocument/2006/relationships/image" Target="../media/image10.png"/><Relationship Id="rId22" Type="http://schemas.openxmlformats.org/officeDocument/2006/relationships/image" Target="../media/image12.png"/><Relationship Id="rId27" Type="http://schemas.openxmlformats.org/officeDocument/2006/relationships/image" Target="../media/image13.png"/><Relationship Id="rId30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png"/><Relationship Id="rId4" Type="http://schemas.openxmlformats.org/officeDocument/2006/relationships/image" Target="../media/image95.jp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hyperlink" Target="https://www.remix3d.com/details/G009SWXWL7NM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hyperlink" Target="https://www.remix3d.com/details/G009SWXWD9R1" TargetMode="External"/><Relationship Id="rId7" Type="http://schemas.openxmlformats.org/officeDocument/2006/relationships/image" Target="../media/image7.png"/><Relationship Id="rId12" Type="http://schemas.microsoft.com/office/2017/06/relationships/model3d" Target="../media/model3d3.glb"/><Relationship Id="rId17" Type="http://schemas.openxmlformats.org/officeDocument/2006/relationships/hyperlink" Target="https://www.remix3d.com/details/G009SWXWKZF5" TargetMode="External"/><Relationship Id="rId25" Type="http://schemas.openxmlformats.org/officeDocument/2006/relationships/hyperlink" Target="https://www.remix3d.com/details/G009SWXWDHQ7" TargetMode="External"/><Relationship Id="rId2" Type="http://schemas.openxmlformats.org/officeDocument/2006/relationships/slideLayout" Target="../slideLayouts/slideLayout2.xml"/><Relationship Id="rId16" Type="http://schemas.microsoft.com/office/2017/06/relationships/model3d" Target="../media/model3d4.glb"/><Relationship Id="rId20" Type="http://schemas.microsoft.com/office/2017/06/relationships/model3d" Target="../media/model3d5.glb"/><Relationship Id="rId29" Type="http://schemas.openxmlformats.org/officeDocument/2006/relationships/image" Target="../media/image19.jpg"/><Relationship Id="rId1" Type="http://schemas.openxmlformats.org/officeDocument/2006/relationships/customXml" Target="../../customXml/item18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microsoft.com/office/2017/06/relationships/model3d" Target="../media/model3d6.glb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2.png"/><Relationship Id="rId28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1.png"/><Relationship Id="rId4" Type="http://schemas.openxmlformats.org/officeDocument/2006/relationships/hyperlink" Target="https://www.remix3d.com/details/G009SWN09TF5" TargetMode="External"/><Relationship Id="rId9" Type="http://schemas.openxmlformats.org/officeDocument/2006/relationships/hyperlink" Target="https://www.remix3d.com/details/G009SXJ50CSW" TargetMode="External"/><Relationship Id="rId14" Type="http://schemas.openxmlformats.org/officeDocument/2006/relationships/image" Target="../media/image10.png"/><Relationship Id="rId22" Type="http://schemas.openxmlformats.org/officeDocument/2006/relationships/image" Target="../media/image12.png"/><Relationship Id="rId27" Type="http://schemas.openxmlformats.org/officeDocument/2006/relationships/image" Target="../media/image13.png"/><Relationship Id="rId30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hyperlink" Target="https://www.remix3d.com/details/G009SWXWL7NM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hyperlink" Target="https://www.remix3d.com/details/G009SWXWD9R1" TargetMode="External"/><Relationship Id="rId7" Type="http://schemas.openxmlformats.org/officeDocument/2006/relationships/image" Target="../media/image7.png"/><Relationship Id="rId12" Type="http://schemas.microsoft.com/office/2017/06/relationships/model3d" Target="../media/model3d3.glb"/><Relationship Id="rId17" Type="http://schemas.openxmlformats.org/officeDocument/2006/relationships/hyperlink" Target="https://www.remix3d.com/details/G009SWXWKZF5" TargetMode="External"/><Relationship Id="rId25" Type="http://schemas.openxmlformats.org/officeDocument/2006/relationships/hyperlink" Target="https://www.remix3d.com/details/G009SWXWDHQ7" TargetMode="External"/><Relationship Id="rId2" Type="http://schemas.openxmlformats.org/officeDocument/2006/relationships/slideLayout" Target="../slideLayouts/slideLayout2.xml"/><Relationship Id="rId16" Type="http://schemas.microsoft.com/office/2017/06/relationships/model3d" Target="../media/model3d4.glb"/><Relationship Id="rId20" Type="http://schemas.microsoft.com/office/2017/06/relationships/model3d" Target="../media/model3d5.glb"/><Relationship Id="rId29" Type="http://schemas.openxmlformats.org/officeDocument/2006/relationships/image" Target="../media/image20.jpeg"/><Relationship Id="rId1" Type="http://schemas.openxmlformats.org/officeDocument/2006/relationships/customXml" Target="../../customXml/item11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microsoft.com/office/2017/06/relationships/model3d" Target="../media/model3d6.glb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2.png"/><Relationship Id="rId28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1.png"/><Relationship Id="rId4" Type="http://schemas.openxmlformats.org/officeDocument/2006/relationships/hyperlink" Target="https://www.remix3d.com/details/G009SWN09TF5" TargetMode="External"/><Relationship Id="rId9" Type="http://schemas.openxmlformats.org/officeDocument/2006/relationships/hyperlink" Target="https://www.remix3d.com/details/G009SXJ50CSW" TargetMode="External"/><Relationship Id="rId14" Type="http://schemas.openxmlformats.org/officeDocument/2006/relationships/image" Target="../media/image10.png"/><Relationship Id="rId22" Type="http://schemas.openxmlformats.org/officeDocument/2006/relationships/image" Target="../media/image12.png"/><Relationship Id="rId27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13" Type="http://schemas.openxmlformats.org/officeDocument/2006/relationships/hyperlink" Target="https://www.remix3d.com/details/G009SWXWL7NM" TargetMode="External"/><Relationship Id="rId18" Type="http://schemas.openxmlformats.org/officeDocument/2006/relationships/image" Target="../media/image11.png"/><Relationship Id="rId26" Type="http://schemas.openxmlformats.org/officeDocument/2006/relationships/image" Target="../media/image13.png"/><Relationship Id="rId3" Type="http://schemas.microsoft.com/office/2017/06/relationships/model3d" Target="../media/model3d1.glb"/><Relationship Id="rId21" Type="http://schemas.openxmlformats.org/officeDocument/2006/relationships/hyperlink" Target="https://www.remix3d.com/details/G009SWXWD9R1" TargetMode="External"/><Relationship Id="rId7" Type="http://schemas.openxmlformats.org/officeDocument/2006/relationships/image" Target="../media/image7.png"/><Relationship Id="rId12" Type="http://schemas.microsoft.com/office/2017/06/relationships/model3d" Target="../media/model3d3.glb"/><Relationship Id="rId17" Type="http://schemas.openxmlformats.org/officeDocument/2006/relationships/hyperlink" Target="https://www.remix3d.com/details/G009SWXWKZF5" TargetMode="External"/><Relationship Id="rId25" Type="http://schemas.openxmlformats.org/officeDocument/2006/relationships/hyperlink" Target="https://www.remix3d.com/details/G009SWXWDHQ7" TargetMode="External"/><Relationship Id="rId2" Type="http://schemas.openxmlformats.org/officeDocument/2006/relationships/slideLayout" Target="../slideLayouts/slideLayout2.xml"/><Relationship Id="rId16" Type="http://schemas.microsoft.com/office/2017/06/relationships/model3d" Target="../media/model3d4.glb"/><Relationship Id="rId20" Type="http://schemas.microsoft.com/office/2017/06/relationships/model3d" Target="../media/model3d5.glb"/><Relationship Id="rId1" Type="http://schemas.openxmlformats.org/officeDocument/2006/relationships/customXml" Target="../../customXml/item1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24" Type="http://schemas.microsoft.com/office/2017/06/relationships/model3d" Target="../media/model3d6.glb"/><Relationship Id="rId5" Type="http://schemas.openxmlformats.org/officeDocument/2006/relationships/image" Target="../media/image5.png"/><Relationship Id="rId15" Type="http://schemas.openxmlformats.org/officeDocument/2006/relationships/image" Target="../media/image10.png"/><Relationship Id="rId23" Type="http://schemas.openxmlformats.org/officeDocument/2006/relationships/image" Target="../media/image12.png"/><Relationship Id="rId28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1.png"/><Relationship Id="rId4" Type="http://schemas.openxmlformats.org/officeDocument/2006/relationships/hyperlink" Target="https://www.remix3d.com/details/G009SWN09TF5" TargetMode="External"/><Relationship Id="rId9" Type="http://schemas.openxmlformats.org/officeDocument/2006/relationships/hyperlink" Target="https://www.remix3d.com/details/G009SXJ50CSW" TargetMode="External"/><Relationship Id="rId14" Type="http://schemas.openxmlformats.org/officeDocument/2006/relationships/image" Target="../media/image10.png"/><Relationship Id="rId22" Type="http://schemas.openxmlformats.org/officeDocument/2006/relationships/image" Target="../media/image12.png"/><Relationship Id="rId27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5771"/>
            <a:ext cx="12192000" cy="68580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465811" y="224444"/>
            <a:ext cx="9144000" cy="1348654"/>
          </a:xfrm>
        </p:spPr>
        <p:txBody>
          <a:bodyPr>
            <a:normAutofit fontScale="90000"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Smart Home :</a:t>
            </a:r>
            <a:br>
              <a:rPr lang="fr-FR" b="1" dirty="0">
                <a:solidFill>
                  <a:schemeClr val="bg1"/>
                </a:solidFill>
              </a:rPr>
            </a:br>
            <a:r>
              <a:rPr lang="fr-FR" b="1" dirty="0">
                <a:solidFill>
                  <a:schemeClr val="bg1"/>
                </a:solidFill>
              </a:rPr>
              <a:t>La nounou de l’IA  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505796" y="1749659"/>
            <a:ext cx="3471949" cy="936711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</a:rPr>
              <a:t>« BBBRO’ »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5054138" y="6519446"/>
            <a:ext cx="7281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Réalisé par </a:t>
            </a:r>
            <a:r>
              <a:rPr lang="fr-FR" sz="1600" dirty="0" err="1"/>
              <a:t>Vissian</a:t>
            </a:r>
            <a:r>
              <a:rPr lang="fr-FR" sz="1600" dirty="0"/>
              <a:t> Dylan / Imbert Paul / Karaboja Ardit / Mustak Souhail Mohamed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49" y="2831133"/>
            <a:ext cx="679394" cy="5978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9047" y="2789245"/>
            <a:ext cx="679394" cy="59786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44" y="4961962"/>
            <a:ext cx="679394" cy="59786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309" y="3731025"/>
            <a:ext cx="1828804" cy="1828804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539" y="4523280"/>
            <a:ext cx="944882" cy="579121"/>
          </a:xfrm>
          <a:prstGeom prst="rect">
            <a:avLst/>
          </a:prstGeom>
        </p:spPr>
      </p:pic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774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81229" y="-2831"/>
              <a:ext cx="10301838" cy="69043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301838" cy="6904373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31688" ay="17848" az="18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032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81229" y="-2831"/>
                <a:ext cx="10301838" cy="690437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C486AD70-1E78-4D58-8454-96E0F9255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783" y="4867099"/>
            <a:ext cx="373344" cy="371039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24879" y="5676479"/>
              <a:ext cx="2324809" cy="11363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24809" cy="1136391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28502" ay="24776" az="10792803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453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4879" y="5676479"/>
                <a:ext cx="2324809" cy="1136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37262" y="4220956"/>
              <a:ext cx="1090534" cy="137501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90534" cy="137501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8320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31225" d="1000000"/>
                    <am3d:preTrans dx="-6327331" dy="-18070954" dz="746155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83316" ay="-2900887" az="1041262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830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7262" y="4220956"/>
                <a:ext cx="1090534" cy="1375019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400137" y="267538"/>
              <a:ext cx="741987" cy="1878291"/>
            </p:xfrm>
            <a:graphic>
              <a:graphicData uri="http://schemas.microsoft.com/office/drawing/2017/model3d">
                <am3d:model3d r:embed="rId16">
                  <am3d:spPr>
                    <a:xfrm rot="10800000">
                      <a:off x="0" y="0"/>
                      <a:ext cx="741987" cy="187829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329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8732" d="1000000"/>
                    <am3d:preTrans dx="-257259" dy="-17999975" dz="-209984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4430" ay="1745585" az="-1341845"/>
                    <am3d:postTrans dx="0" dy="0" dz="0"/>
                  </am3d:trans>
                  <am3d:attrSrcUrl r:id="rId17"/>
                  <am3d:raster rName="Office3DRenderer" rVer="16.0.8326">
                    <am3d:blip r:embed="rId18"/>
                  </am3d:raster>
                  <am3d:objViewport viewportSz="1940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0800000">
                <a:off x="7400137" y="267538"/>
                <a:ext cx="741987" cy="1878291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6433" y="4427833"/>
              <a:ext cx="642738" cy="434794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642738" cy="43479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 ax="3296376" ay="16608" az="23683"/>
                    <am3d:postTrans dx="0" dy="0" dz="0"/>
                  </am3d:trans>
                  <am3d:attrSrcUrl r:id="rId21"/>
                  <am3d:raster rName="Office3DRenderer" rVer="16.0.8326">
                    <am3d:blip r:embed="rId22"/>
                  </am3d:raster>
                  <am3d:objViewport viewportSz="737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6433" y="4427833"/>
                <a:ext cx="642738" cy="434794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093834" y="1219469"/>
              <a:ext cx="856845" cy="933009"/>
            </p:xfrm>
            <a:graphic>
              <a:graphicData uri="http://schemas.microsoft.com/office/drawing/2017/model3d">
                <am3d:model3d r:embed="rId24">
                  <am3d:spPr>
                    <a:xfrm rot="5400000">
                      <a:off x="0" y="0"/>
                      <a:ext cx="856845" cy="93300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55325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8612" d="1000000"/>
                    <am3d:preTrans dx="-79898" dy="-16931137" dz="3090806"/>
                    <am3d:scale>
                      <am3d:sx n="1000000" d="1000000"/>
                      <am3d:sy n="1000000" d="1000000"/>
                      <am3d:sz n="1000000" d="1000000"/>
                    </am3d:scale>
                    <am3d:rot ax="8578350" ay="4465175" az="8639872"/>
                    <am3d:postTrans dx="0" dy="0" dz="0"/>
                  </am3d:trans>
                  <am3d:attrSrcUrl r:id="rId25"/>
                  <am3d:raster rName="Office3DRenderer" rVer="16.0.8326">
                    <am3d:blip r:embed="rId26"/>
                  </am3d:raster>
                  <am3d:objViewport viewportSz="1294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5400000">
                <a:off x="1093834" y="1219469"/>
                <a:ext cx="856845" cy="933009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17" name="WindowsPhone">
            <a:extLst>
              <a:ext uri="{FF2B5EF4-FFF2-40B4-BE49-F238E27FC236}">
                <a16:creationId xmlns:a16="http://schemas.microsoft.com/office/drawing/2014/main" id="{5FD37583-80ED-4CA0-A7B2-C837E864438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72034" y="5238138"/>
            <a:ext cx="310994" cy="540967"/>
            <a:chOff x="2839503" y="1"/>
            <a:chExt cx="3464995" cy="6857998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53303E45-73B9-475D-AF67-FB67385E2878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29987801-B3C1-4DC1-A68E-F8755451ED2F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22" name="Rounded Rectangle 6">
                  <a:extLst>
                    <a:ext uri="{FF2B5EF4-FFF2-40B4-BE49-F238E27FC236}">
                      <a16:creationId xmlns:a16="http://schemas.microsoft.com/office/drawing/2014/main" id="{560F3169-2904-44A4-BF2E-BAE731C5819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ounded Rectangle 7">
                  <a:extLst>
                    <a:ext uri="{FF2B5EF4-FFF2-40B4-BE49-F238E27FC236}">
                      <a16:creationId xmlns:a16="http://schemas.microsoft.com/office/drawing/2014/main" id="{DDA1346F-7B57-48E1-BCEF-3DE23D07984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A522362-8BF2-4C09-9F22-5167E46CA716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7" cy="507492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Left Arrow 9">
                  <a:extLst>
                    <a:ext uri="{FF2B5EF4-FFF2-40B4-BE49-F238E27FC236}">
                      <a16:creationId xmlns:a16="http://schemas.microsoft.com/office/drawing/2014/main" id="{1F8EC716-BB08-4725-BA0A-D982071562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6" name="Group 10">
                  <a:extLst>
                    <a:ext uri="{FF2B5EF4-FFF2-40B4-BE49-F238E27FC236}">
                      <a16:creationId xmlns:a16="http://schemas.microsoft.com/office/drawing/2014/main" id="{1027351C-CD2D-4C71-BB43-253275C4D1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28" name="Flowchart: Stored Data 12">
                    <a:extLst>
                      <a:ext uri="{FF2B5EF4-FFF2-40B4-BE49-F238E27FC236}">
                        <a16:creationId xmlns:a16="http://schemas.microsoft.com/office/drawing/2014/main" id="{467C39FF-0866-4496-AE89-0EEF4147A33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" name="Flowchart: Stored Data 13">
                    <a:extLst>
                      <a:ext uri="{FF2B5EF4-FFF2-40B4-BE49-F238E27FC236}">
                        <a16:creationId xmlns:a16="http://schemas.microsoft.com/office/drawing/2014/main" id="{432F8B28-C85B-40DC-84E4-3CB6098C3BC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Flowchart: Stored Data 14">
                    <a:extLst>
                      <a:ext uri="{FF2B5EF4-FFF2-40B4-BE49-F238E27FC236}">
                        <a16:creationId xmlns:a16="http://schemas.microsoft.com/office/drawing/2014/main" id="{C2762D10-8063-46CF-B3C6-799C091339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Flowchart: Stored Data 15">
                    <a:extLst>
                      <a:ext uri="{FF2B5EF4-FFF2-40B4-BE49-F238E27FC236}">
                        <a16:creationId xmlns:a16="http://schemas.microsoft.com/office/drawing/2014/main" id="{5C83E6B6-48EB-41F9-8A6F-73B108F3E36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7" name="Rounded Rectangle 11">
                  <a:extLst>
                    <a:ext uri="{FF2B5EF4-FFF2-40B4-BE49-F238E27FC236}">
                      <a16:creationId xmlns:a16="http://schemas.microsoft.com/office/drawing/2014/main" id="{92BF8B40-64F4-4498-8EF3-DEF21BDB1DC8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8C4DD7-0F85-45E6-A393-993225D73C6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C91328D-01E8-4DFB-8338-59B938934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1F0C117-C8DF-459F-BDCB-D7062FEDC361}"/>
              </a:ext>
            </a:extLst>
          </p:cNvPr>
          <p:cNvSpPr txBox="1"/>
          <p:nvPr/>
        </p:nvSpPr>
        <p:spPr>
          <a:xfrm>
            <a:off x="8142124" y="1943100"/>
            <a:ext cx="37260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Les communications sont centralisées.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Les objets publient les informations qu’il doivent envoyer et souscrivent aux informations qu’ils doivent recevoir.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Modèle 3D 2" descr="Fixation satellite de robot">
                <a:extLst>
                  <a:ext uri="{FF2B5EF4-FFF2-40B4-BE49-F238E27FC236}">
                    <a16:creationId xmlns:a16="http://schemas.microsoft.com/office/drawing/2014/main" id="{4C079664-58FA-41FB-9A71-849F96D326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52715136"/>
                  </p:ext>
                </p:extLst>
              </p:nvPr>
            </p:nvGraphicFramePr>
            <p:xfrm>
              <a:off x="8072639" y="4972692"/>
              <a:ext cx="1741723" cy="1779793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741723" cy="1779793"/>
                    </a:xfrm>
                    <a:prstGeom prst="rect">
                      <a:avLst/>
                    </a:prstGeom>
                  </am3d:spPr>
                  <am3d:camera>
                    <am3d:pos x="0" y="0" z="771788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4069" d="1000000"/>
                    <am3d:preTrans dx="326" dy="-15888618" dz="-9342925"/>
                    <am3d:scale>
                      <am3d:sx n="1000000" d="1000000"/>
                      <am3d:sy n="1000000" d="1000000"/>
                      <am3d:sz n="1000000" d="1000000"/>
                    </am3d:scale>
                    <am3d:rot ax="8976049" ay="-4694948" az="-9007699"/>
                    <am3d:postTrans dx="0" dy="0" dz="0"/>
                  </am3d:trans>
                  <am3d:attrSrcUrl r:id="rId30"/>
                  <am3d:raster rName="Office3DRenderer" rVer="16.0.8326">
                    <am3d:blip r:embed="rId31"/>
                  </am3d:raster>
                  <am3d:objViewport viewportSz="2940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Fixation satellite de robot">
                <a:extLst>
                  <a:ext uri="{FF2B5EF4-FFF2-40B4-BE49-F238E27FC236}">
                    <a16:creationId xmlns:a16="http://schemas.microsoft.com/office/drawing/2014/main" id="{4C079664-58FA-41FB-9A71-849F96D326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72639" y="4972692"/>
                <a:ext cx="1741723" cy="1779793"/>
              </a:xfrm>
              <a:prstGeom prst="rect">
                <a:avLst/>
              </a:prstGeom>
            </p:spPr>
          </p:pic>
        </mc:Fallback>
      </mc:AlternateContent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2C67874-2B04-45A0-839F-F7E3AF7A49F1}"/>
              </a:ext>
            </a:extLst>
          </p:cNvPr>
          <p:cNvCxnSpPr>
            <a:cxnSpLocks/>
          </p:cNvCxnSpPr>
          <p:nvPr/>
        </p:nvCxnSpPr>
        <p:spPr>
          <a:xfrm flipV="1">
            <a:off x="4583028" y="5476321"/>
            <a:ext cx="3396872" cy="119654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AE5703F-E247-47D4-AD74-0103CAC5AB6F}"/>
              </a:ext>
            </a:extLst>
          </p:cNvPr>
          <p:cNvCxnSpPr>
            <a:cxnSpLocks/>
          </p:cNvCxnSpPr>
          <p:nvPr/>
        </p:nvCxnSpPr>
        <p:spPr>
          <a:xfrm>
            <a:off x="7771130" y="2037228"/>
            <a:ext cx="370994" cy="3288264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E6B29FF-3D45-434C-8BD9-8A8A292E6A64}"/>
              </a:ext>
            </a:extLst>
          </p:cNvPr>
          <p:cNvCxnSpPr>
            <a:cxnSpLocks/>
          </p:cNvCxnSpPr>
          <p:nvPr/>
        </p:nvCxnSpPr>
        <p:spPr>
          <a:xfrm>
            <a:off x="7479171" y="4858684"/>
            <a:ext cx="463125" cy="427658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1710B4D2-01B7-41C2-8299-9A4BE124DDAF}"/>
              </a:ext>
            </a:extLst>
          </p:cNvPr>
          <p:cNvCxnSpPr>
            <a:cxnSpLocks/>
          </p:cNvCxnSpPr>
          <p:nvPr/>
        </p:nvCxnSpPr>
        <p:spPr>
          <a:xfrm>
            <a:off x="1881279" y="2088238"/>
            <a:ext cx="5683604" cy="315220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86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81229" y="-2831"/>
              <a:ext cx="10301838" cy="69043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301838" cy="6904373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31688" ay="17848" az="18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032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81229" y="-2831"/>
                <a:ext cx="10301838" cy="690437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C486AD70-1E78-4D58-8454-96E0F9255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783" y="4867099"/>
            <a:ext cx="373344" cy="371039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24879" y="5676479"/>
              <a:ext cx="2324809" cy="11363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24809" cy="1136391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28502" ay="24776" az="10792803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453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4879" y="5676479"/>
                <a:ext cx="2324809" cy="1136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37262" y="4220956"/>
              <a:ext cx="1090534" cy="137501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90534" cy="137501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8320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31225" d="1000000"/>
                    <am3d:preTrans dx="-6327331" dy="-18070954" dz="746155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83316" ay="-2900887" az="1041262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830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7262" y="4220956"/>
                <a:ext cx="1090534" cy="1375019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400137" y="267538"/>
              <a:ext cx="741987" cy="1878291"/>
            </p:xfrm>
            <a:graphic>
              <a:graphicData uri="http://schemas.microsoft.com/office/drawing/2017/model3d">
                <am3d:model3d r:embed="rId16">
                  <am3d:spPr>
                    <a:xfrm rot="10800000">
                      <a:off x="0" y="0"/>
                      <a:ext cx="741987" cy="187829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329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8732" d="1000000"/>
                    <am3d:preTrans dx="-257259" dy="-17999975" dz="-209984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4430" ay="1745585" az="-1341845"/>
                    <am3d:postTrans dx="0" dy="0" dz="0"/>
                  </am3d:trans>
                  <am3d:attrSrcUrl r:id="rId17"/>
                  <am3d:raster rName="Office3DRenderer" rVer="16.0.8326">
                    <am3d:blip r:embed="rId18"/>
                  </am3d:raster>
                  <am3d:objViewport viewportSz="1940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0800000">
                <a:off x="7400137" y="267538"/>
                <a:ext cx="741987" cy="1878291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6433" y="4427833"/>
              <a:ext cx="642738" cy="434794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642738" cy="43479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 ax="3296376" ay="16608" az="23683"/>
                    <am3d:postTrans dx="0" dy="0" dz="0"/>
                  </am3d:trans>
                  <am3d:attrSrcUrl r:id="rId21"/>
                  <am3d:raster rName="Office3DRenderer" rVer="16.0.8326">
                    <am3d:blip r:embed="rId22"/>
                  </am3d:raster>
                  <am3d:objViewport viewportSz="737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6433" y="4427833"/>
                <a:ext cx="642738" cy="434794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093834" y="1219469"/>
              <a:ext cx="856845" cy="933009"/>
            </p:xfrm>
            <a:graphic>
              <a:graphicData uri="http://schemas.microsoft.com/office/drawing/2017/model3d">
                <am3d:model3d r:embed="rId24">
                  <am3d:spPr>
                    <a:xfrm rot="5400000">
                      <a:off x="0" y="0"/>
                      <a:ext cx="856845" cy="93300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55325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8612" d="1000000"/>
                    <am3d:preTrans dx="-79898" dy="-16931137" dz="3090806"/>
                    <am3d:scale>
                      <am3d:sx n="1000000" d="1000000"/>
                      <am3d:sy n="1000000" d="1000000"/>
                      <am3d:sz n="1000000" d="1000000"/>
                    </am3d:scale>
                    <am3d:rot ax="8578350" ay="4465175" az="8639872"/>
                    <am3d:postTrans dx="0" dy="0" dz="0"/>
                  </am3d:trans>
                  <am3d:attrSrcUrl r:id="rId25"/>
                  <am3d:raster rName="Office3DRenderer" rVer="16.0.8326">
                    <am3d:blip r:embed="rId26"/>
                  </am3d:raster>
                  <am3d:objViewport viewportSz="1294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5400000">
                <a:off x="1093834" y="1219469"/>
                <a:ext cx="856845" cy="933009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17" name="WindowsPhone">
            <a:extLst>
              <a:ext uri="{FF2B5EF4-FFF2-40B4-BE49-F238E27FC236}">
                <a16:creationId xmlns:a16="http://schemas.microsoft.com/office/drawing/2014/main" id="{5FD37583-80ED-4CA0-A7B2-C837E864438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72034" y="5238138"/>
            <a:ext cx="310994" cy="540967"/>
            <a:chOff x="2839503" y="1"/>
            <a:chExt cx="3464995" cy="6857998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53303E45-73B9-475D-AF67-FB67385E2878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29987801-B3C1-4DC1-A68E-F8755451ED2F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22" name="Rounded Rectangle 6">
                  <a:extLst>
                    <a:ext uri="{FF2B5EF4-FFF2-40B4-BE49-F238E27FC236}">
                      <a16:creationId xmlns:a16="http://schemas.microsoft.com/office/drawing/2014/main" id="{560F3169-2904-44A4-BF2E-BAE731C5819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ounded Rectangle 7">
                  <a:extLst>
                    <a:ext uri="{FF2B5EF4-FFF2-40B4-BE49-F238E27FC236}">
                      <a16:creationId xmlns:a16="http://schemas.microsoft.com/office/drawing/2014/main" id="{DDA1346F-7B57-48E1-BCEF-3DE23D07984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A522362-8BF2-4C09-9F22-5167E46CA716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7" cy="507492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Left Arrow 9">
                  <a:extLst>
                    <a:ext uri="{FF2B5EF4-FFF2-40B4-BE49-F238E27FC236}">
                      <a16:creationId xmlns:a16="http://schemas.microsoft.com/office/drawing/2014/main" id="{1F8EC716-BB08-4725-BA0A-D982071562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6" name="Group 10">
                  <a:extLst>
                    <a:ext uri="{FF2B5EF4-FFF2-40B4-BE49-F238E27FC236}">
                      <a16:creationId xmlns:a16="http://schemas.microsoft.com/office/drawing/2014/main" id="{1027351C-CD2D-4C71-BB43-253275C4D1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28" name="Flowchart: Stored Data 12">
                    <a:extLst>
                      <a:ext uri="{FF2B5EF4-FFF2-40B4-BE49-F238E27FC236}">
                        <a16:creationId xmlns:a16="http://schemas.microsoft.com/office/drawing/2014/main" id="{467C39FF-0866-4496-AE89-0EEF4147A33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" name="Flowchart: Stored Data 13">
                    <a:extLst>
                      <a:ext uri="{FF2B5EF4-FFF2-40B4-BE49-F238E27FC236}">
                        <a16:creationId xmlns:a16="http://schemas.microsoft.com/office/drawing/2014/main" id="{432F8B28-C85B-40DC-84E4-3CB6098C3BC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Flowchart: Stored Data 14">
                    <a:extLst>
                      <a:ext uri="{FF2B5EF4-FFF2-40B4-BE49-F238E27FC236}">
                        <a16:creationId xmlns:a16="http://schemas.microsoft.com/office/drawing/2014/main" id="{C2762D10-8063-46CF-B3C6-799C091339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Flowchart: Stored Data 15">
                    <a:extLst>
                      <a:ext uri="{FF2B5EF4-FFF2-40B4-BE49-F238E27FC236}">
                        <a16:creationId xmlns:a16="http://schemas.microsoft.com/office/drawing/2014/main" id="{5C83E6B6-48EB-41F9-8A6F-73B108F3E36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7" name="Rounded Rectangle 11">
                  <a:extLst>
                    <a:ext uri="{FF2B5EF4-FFF2-40B4-BE49-F238E27FC236}">
                      <a16:creationId xmlns:a16="http://schemas.microsoft.com/office/drawing/2014/main" id="{92BF8B40-64F4-4498-8EF3-DEF21BDB1DC8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8C4DD7-0F85-45E6-A393-993225D73C6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C91328D-01E8-4DFB-8338-59B938934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Modèle 3D 2" descr="Fixation satellite de robot">
                <a:extLst>
                  <a:ext uri="{FF2B5EF4-FFF2-40B4-BE49-F238E27FC236}">
                    <a16:creationId xmlns:a16="http://schemas.microsoft.com/office/drawing/2014/main" id="{4C079664-58FA-41FB-9A71-849F96D326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49985269"/>
                  </p:ext>
                </p:extLst>
              </p:nvPr>
            </p:nvGraphicFramePr>
            <p:xfrm>
              <a:off x="8072639" y="4972692"/>
              <a:ext cx="1741723" cy="1779793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741723" cy="1779793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am3d:spPr>
                  <am3d:camera>
                    <am3d:pos x="0" y="0" z="771788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4069" d="1000000"/>
                    <am3d:preTrans dx="326" dy="-15888618" dz="-9342925"/>
                    <am3d:scale>
                      <am3d:sx n="1000000" d="1000000"/>
                      <am3d:sy n="1000000" d="1000000"/>
                      <am3d:sz n="1000000" d="1000000"/>
                    </am3d:scale>
                    <am3d:rot ax="8976049" ay="-4694948" az="-9007699"/>
                    <am3d:postTrans dx="0" dy="0" dz="0"/>
                  </am3d:trans>
                  <am3d:attrSrcUrl r:id="rId30"/>
                  <am3d:raster rName="Office3DRenderer" rVer="16.0.8326">
                    <am3d:blip r:embed="rId31"/>
                  </am3d:raster>
                  <am3d:objViewport viewportSz="2940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Fixation satellite de robot">
                <a:extLst>
                  <a:ext uri="{FF2B5EF4-FFF2-40B4-BE49-F238E27FC236}">
                    <a16:creationId xmlns:a16="http://schemas.microsoft.com/office/drawing/2014/main" id="{4C079664-58FA-41FB-9A71-849F96D326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72639" y="4972692"/>
                <a:ext cx="1741723" cy="1779793"/>
              </a:xfrm>
              <a:prstGeom prst="rect">
                <a:avLst/>
              </a:prstGeom>
              <a:solidFill>
                <a:srgbClr val="FF0000"/>
              </a:solidFill>
            </p:spPr>
          </p:pic>
        </mc:Fallback>
      </mc:AlternateContent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C2C67874-2B04-45A0-839F-F7E3AF7A49F1}"/>
              </a:ext>
            </a:extLst>
          </p:cNvPr>
          <p:cNvCxnSpPr>
            <a:cxnSpLocks/>
          </p:cNvCxnSpPr>
          <p:nvPr/>
        </p:nvCxnSpPr>
        <p:spPr>
          <a:xfrm flipV="1">
            <a:off x="4583028" y="5476321"/>
            <a:ext cx="3396872" cy="119654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0AE5703F-E247-47D4-AD74-0103CAC5AB6F}"/>
              </a:ext>
            </a:extLst>
          </p:cNvPr>
          <p:cNvCxnSpPr>
            <a:cxnSpLocks/>
          </p:cNvCxnSpPr>
          <p:nvPr/>
        </p:nvCxnSpPr>
        <p:spPr>
          <a:xfrm>
            <a:off x="7771130" y="2037228"/>
            <a:ext cx="370994" cy="3288264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2E6B29FF-3D45-434C-8BD9-8A8A292E6A64}"/>
              </a:ext>
            </a:extLst>
          </p:cNvPr>
          <p:cNvCxnSpPr>
            <a:cxnSpLocks/>
          </p:cNvCxnSpPr>
          <p:nvPr/>
        </p:nvCxnSpPr>
        <p:spPr>
          <a:xfrm>
            <a:off x="7479171" y="4858684"/>
            <a:ext cx="463125" cy="427658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1710B4D2-01B7-41C2-8299-9A4BE124DDAF}"/>
              </a:ext>
            </a:extLst>
          </p:cNvPr>
          <p:cNvCxnSpPr>
            <a:cxnSpLocks/>
          </p:cNvCxnSpPr>
          <p:nvPr/>
        </p:nvCxnSpPr>
        <p:spPr>
          <a:xfrm>
            <a:off x="1881279" y="2088238"/>
            <a:ext cx="5683604" cy="3152205"/>
          </a:xfrm>
          <a:prstGeom prst="straightConnector1">
            <a:avLst/>
          </a:prstGeom>
          <a:ln w="635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Image 34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6A5C17EE-82BB-428A-854A-A26E44B28534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2733" y="1383740"/>
            <a:ext cx="2375752" cy="140899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68008BCF-8B0B-4211-9F2E-A9E73D018800}"/>
              </a:ext>
            </a:extLst>
          </p:cNvPr>
          <p:cNvSpPr txBox="1"/>
          <p:nvPr/>
        </p:nvSpPr>
        <p:spPr>
          <a:xfrm>
            <a:off x="8294809" y="3429000"/>
            <a:ext cx="35923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Installation du protocole MQTT sur une carte Raspberry Pi 3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Communication wifi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30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81229" y="-2831"/>
              <a:ext cx="10301838" cy="69043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301838" cy="6904373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31688" ay="17848" az="18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032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81229" y="-2831"/>
                <a:ext cx="10301838" cy="690437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C486AD70-1E78-4D58-8454-96E0F9255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783" y="4867099"/>
            <a:ext cx="373344" cy="371039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24879" y="5676479"/>
              <a:ext cx="2324809" cy="11363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24809" cy="1136391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28502" ay="24776" az="10792803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453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4879" y="5676479"/>
                <a:ext cx="2324809" cy="1136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37262" y="4220956"/>
              <a:ext cx="1090534" cy="137501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90534" cy="137501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8320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31225" d="1000000"/>
                    <am3d:preTrans dx="-6327331" dy="-18070954" dz="746155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83316" ay="-2900887" az="1041262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830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7262" y="4220956"/>
                <a:ext cx="1090534" cy="1375019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400137" y="267538"/>
              <a:ext cx="741987" cy="1878291"/>
            </p:xfrm>
            <a:graphic>
              <a:graphicData uri="http://schemas.microsoft.com/office/drawing/2017/model3d">
                <am3d:model3d r:embed="rId16">
                  <am3d:spPr>
                    <a:xfrm rot="10800000">
                      <a:off x="0" y="0"/>
                      <a:ext cx="741987" cy="187829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329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8732" d="1000000"/>
                    <am3d:preTrans dx="-257259" dy="-17999975" dz="-209984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4430" ay="1745585" az="-1341845"/>
                    <am3d:postTrans dx="0" dy="0" dz="0"/>
                  </am3d:trans>
                  <am3d:attrSrcUrl r:id="rId17"/>
                  <am3d:raster rName="Office3DRenderer" rVer="16.0.8326">
                    <am3d:blip r:embed="rId18"/>
                  </am3d:raster>
                  <am3d:objViewport viewportSz="1940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0800000">
                <a:off x="7400137" y="267538"/>
                <a:ext cx="741987" cy="1878291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6433" y="4427833"/>
              <a:ext cx="642738" cy="434794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642738" cy="43479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 ax="3296376" ay="16608" az="23683"/>
                    <am3d:postTrans dx="0" dy="0" dz="0"/>
                  </am3d:trans>
                  <am3d:attrSrcUrl r:id="rId21"/>
                  <am3d:raster rName="Office3DRenderer" rVer="16.0.8326">
                    <am3d:blip r:embed="rId22"/>
                  </am3d:raster>
                  <am3d:objViewport viewportSz="737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6433" y="4427833"/>
                <a:ext cx="642738" cy="434794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093834" y="1219469"/>
              <a:ext cx="856845" cy="933009"/>
            </p:xfrm>
            <a:graphic>
              <a:graphicData uri="http://schemas.microsoft.com/office/drawing/2017/model3d">
                <am3d:model3d r:embed="rId24">
                  <am3d:spPr>
                    <a:xfrm rot="5400000">
                      <a:off x="0" y="0"/>
                      <a:ext cx="856845" cy="93300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55325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8612" d="1000000"/>
                    <am3d:preTrans dx="-79898" dy="-16931137" dz="3090806"/>
                    <am3d:scale>
                      <am3d:sx n="1000000" d="1000000"/>
                      <am3d:sy n="1000000" d="1000000"/>
                      <am3d:sz n="1000000" d="1000000"/>
                    </am3d:scale>
                    <am3d:rot ax="8578350" ay="4465175" az="8639872"/>
                    <am3d:postTrans dx="0" dy="0" dz="0"/>
                  </am3d:trans>
                  <am3d:attrSrcUrl r:id="rId25"/>
                  <am3d:raster rName="Office3DRenderer" rVer="16.0.8326">
                    <am3d:blip r:embed="rId26"/>
                  </am3d:raster>
                  <am3d:objViewport viewportSz="1294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5400000">
                <a:off x="1093834" y="1219469"/>
                <a:ext cx="856845" cy="933009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17" name="WindowsPhone">
            <a:extLst>
              <a:ext uri="{FF2B5EF4-FFF2-40B4-BE49-F238E27FC236}">
                <a16:creationId xmlns:a16="http://schemas.microsoft.com/office/drawing/2014/main" id="{5FD37583-80ED-4CA0-A7B2-C837E864438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72034" y="5238138"/>
            <a:ext cx="310994" cy="540967"/>
            <a:chOff x="2839503" y="1"/>
            <a:chExt cx="3464995" cy="6857998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53303E45-73B9-475D-AF67-FB67385E2878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29987801-B3C1-4DC1-A68E-F8755451ED2F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22" name="Rounded Rectangle 6">
                  <a:extLst>
                    <a:ext uri="{FF2B5EF4-FFF2-40B4-BE49-F238E27FC236}">
                      <a16:creationId xmlns:a16="http://schemas.microsoft.com/office/drawing/2014/main" id="{560F3169-2904-44A4-BF2E-BAE731C5819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ounded Rectangle 7">
                  <a:extLst>
                    <a:ext uri="{FF2B5EF4-FFF2-40B4-BE49-F238E27FC236}">
                      <a16:creationId xmlns:a16="http://schemas.microsoft.com/office/drawing/2014/main" id="{DDA1346F-7B57-48E1-BCEF-3DE23D07984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A522362-8BF2-4C09-9F22-5167E46CA716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7" cy="507492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Left Arrow 9">
                  <a:extLst>
                    <a:ext uri="{FF2B5EF4-FFF2-40B4-BE49-F238E27FC236}">
                      <a16:creationId xmlns:a16="http://schemas.microsoft.com/office/drawing/2014/main" id="{1F8EC716-BB08-4725-BA0A-D982071562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6" name="Group 10">
                  <a:extLst>
                    <a:ext uri="{FF2B5EF4-FFF2-40B4-BE49-F238E27FC236}">
                      <a16:creationId xmlns:a16="http://schemas.microsoft.com/office/drawing/2014/main" id="{1027351C-CD2D-4C71-BB43-253275C4D1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28" name="Flowchart: Stored Data 12">
                    <a:extLst>
                      <a:ext uri="{FF2B5EF4-FFF2-40B4-BE49-F238E27FC236}">
                        <a16:creationId xmlns:a16="http://schemas.microsoft.com/office/drawing/2014/main" id="{467C39FF-0866-4496-AE89-0EEF4147A33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" name="Flowchart: Stored Data 13">
                    <a:extLst>
                      <a:ext uri="{FF2B5EF4-FFF2-40B4-BE49-F238E27FC236}">
                        <a16:creationId xmlns:a16="http://schemas.microsoft.com/office/drawing/2014/main" id="{432F8B28-C85B-40DC-84E4-3CB6098C3BC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Flowchart: Stored Data 14">
                    <a:extLst>
                      <a:ext uri="{FF2B5EF4-FFF2-40B4-BE49-F238E27FC236}">
                        <a16:creationId xmlns:a16="http://schemas.microsoft.com/office/drawing/2014/main" id="{C2762D10-8063-46CF-B3C6-799C091339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Flowchart: Stored Data 15">
                    <a:extLst>
                      <a:ext uri="{FF2B5EF4-FFF2-40B4-BE49-F238E27FC236}">
                        <a16:creationId xmlns:a16="http://schemas.microsoft.com/office/drawing/2014/main" id="{5C83E6B6-48EB-41F9-8A6F-73B108F3E36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7" name="Rounded Rectangle 11">
                  <a:extLst>
                    <a:ext uri="{FF2B5EF4-FFF2-40B4-BE49-F238E27FC236}">
                      <a16:creationId xmlns:a16="http://schemas.microsoft.com/office/drawing/2014/main" id="{92BF8B40-64F4-4498-8EF3-DEF21BDB1DC8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8C4DD7-0F85-45E6-A393-993225D73C6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C91328D-01E8-4DFB-8338-59B938934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Modèle 3D 2" descr="Fixation satellite de robot">
                <a:extLst>
                  <a:ext uri="{FF2B5EF4-FFF2-40B4-BE49-F238E27FC236}">
                    <a16:creationId xmlns:a16="http://schemas.microsoft.com/office/drawing/2014/main" id="{4C079664-58FA-41FB-9A71-849F96D326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90313813"/>
                  </p:ext>
                </p:extLst>
              </p:nvPr>
            </p:nvGraphicFramePr>
            <p:xfrm>
              <a:off x="8072639" y="4972692"/>
              <a:ext cx="1741723" cy="1779793"/>
            </p:xfrm>
            <a:graphic>
              <a:graphicData uri="http://schemas.microsoft.com/office/drawing/2017/model3d">
                <am3d:model3d r:embed="rId29">
                  <am3d:spPr>
                    <a:xfrm>
                      <a:off x="0" y="0"/>
                      <a:ext cx="1741723" cy="1779793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71788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974069" d="1000000"/>
                    <am3d:preTrans dx="326" dy="-15888618" dz="-9342925"/>
                    <am3d:scale>
                      <am3d:sx n="1000000" d="1000000"/>
                      <am3d:sy n="1000000" d="1000000"/>
                      <am3d:sz n="1000000" d="1000000"/>
                    </am3d:scale>
                    <am3d:rot ax="8976049" ay="-4694948" az="-9007699"/>
                    <am3d:postTrans dx="0" dy="0" dz="0"/>
                  </am3d:trans>
                  <am3d:attrSrcUrl r:id="rId30"/>
                  <am3d:raster rName="Office3DRenderer" rVer="16.0.8326">
                    <am3d:blip r:embed="rId31"/>
                  </am3d:raster>
                  <am3d:objViewport viewportSz="294094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Modèle 3D 2" descr="Fixation satellite de robot">
                <a:extLst>
                  <a:ext uri="{FF2B5EF4-FFF2-40B4-BE49-F238E27FC236}">
                    <a16:creationId xmlns:a16="http://schemas.microsoft.com/office/drawing/2014/main" id="{4C079664-58FA-41FB-9A71-849F96D326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8072639" y="4972692"/>
                <a:ext cx="1741723" cy="1779793"/>
              </a:xfrm>
              <a:prstGeom prst="rect">
                <a:avLst/>
              </a:prstGeom>
              <a:noFill/>
            </p:spPr>
          </p:pic>
        </mc:Fallback>
      </mc:AlternateContent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C4F0DBD9-0DBC-4BE2-BD66-DDA93F6FDF02}"/>
              </a:ext>
            </a:extLst>
          </p:cNvPr>
          <p:cNvCxnSpPr/>
          <p:nvPr/>
        </p:nvCxnSpPr>
        <p:spPr>
          <a:xfrm>
            <a:off x="7400137" y="4908465"/>
            <a:ext cx="1308434" cy="5678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906AAE89-5590-4930-A2AD-E8E674BDA910}"/>
              </a:ext>
            </a:extLst>
          </p:cNvPr>
          <p:cNvCxnSpPr>
            <a:cxnSpLocks/>
          </p:cNvCxnSpPr>
          <p:nvPr/>
        </p:nvCxnSpPr>
        <p:spPr>
          <a:xfrm flipH="1" flipV="1">
            <a:off x="7955891" y="1885309"/>
            <a:ext cx="858735" cy="3405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64C596B7-E398-4676-A1E9-884EF506CFF1}"/>
              </a:ext>
            </a:extLst>
          </p:cNvPr>
          <p:cNvCxnSpPr>
            <a:cxnSpLocks/>
          </p:cNvCxnSpPr>
          <p:nvPr/>
        </p:nvCxnSpPr>
        <p:spPr>
          <a:xfrm flipH="1">
            <a:off x="2960914" y="1885308"/>
            <a:ext cx="4655607" cy="233564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0AE8D77D-9162-436C-BE13-CFED3A147D6F}"/>
              </a:ext>
            </a:extLst>
          </p:cNvPr>
          <p:cNvSpPr txBox="1"/>
          <p:nvPr/>
        </p:nvSpPr>
        <p:spPr>
          <a:xfrm>
            <a:off x="8708571" y="1885308"/>
            <a:ext cx="301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Publication</a:t>
            </a:r>
            <a:endParaRPr lang="en-US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03E65186-8211-4F90-8C05-73263A2FE8C8}"/>
              </a:ext>
            </a:extLst>
          </p:cNvPr>
          <p:cNvSpPr txBox="1"/>
          <p:nvPr/>
        </p:nvSpPr>
        <p:spPr>
          <a:xfrm>
            <a:off x="8710143" y="2710691"/>
            <a:ext cx="301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Souscription</a:t>
            </a:r>
            <a:endParaRPr lang="en-US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EB8A95F-B83E-4276-B127-67FD5B21BE2F}"/>
              </a:ext>
            </a:extLst>
          </p:cNvPr>
          <p:cNvSpPr txBox="1"/>
          <p:nvPr/>
        </p:nvSpPr>
        <p:spPr>
          <a:xfrm>
            <a:off x="8708571" y="3515916"/>
            <a:ext cx="3019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Envoi alerte (lecture son)</a:t>
            </a:r>
            <a:endParaRPr lang="en-US" dirty="0"/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98F7A1AA-9D41-4DFB-8B92-38C3028C1D91}"/>
              </a:ext>
            </a:extLst>
          </p:cNvPr>
          <p:cNvCxnSpPr>
            <a:cxnSpLocks/>
          </p:cNvCxnSpPr>
          <p:nvPr/>
        </p:nvCxnSpPr>
        <p:spPr>
          <a:xfrm>
            <a:off x="1740961" y="1970814"/>
            <a:ext cx="6599212" cy="42738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7634E9EA-7FA5-4903-8620-00B9F85C0F7D}"/>
              </a:ext>
            </a:extLst>
          </p:cNvPr>
          <p:cNvCxnSpPr>
            <a:cxnSpLocks/>
          </p:cNvCxnSpPr>
          <p:nvPr/>
        </p:nvCxnSpPr>
        <p:spPr>
          <a:xfrm flipH="1" flipV="1">
            <a:off x="8059014" y="1694595"/>
            <a:ext cx="858735" cy="34057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4A549C55-D717-42C2-9F17-E12BCAF5ABB3}"/>
              </a:ext>
            </a:extLst>
          </p:cNvPr>
          <p:cNvCxnSpPr>
            <a:cxnSpLocks/>
          </p:cNvCxnSpPr>
          <p:nvPr/>
        </p:nvCxnSpPr>
        <p:spPr>
          <a:xfrm>
            <a:off x="7838896" y="1860985"/>
            <a:ext cx="869675" cy="35853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92E1BD8A-1436-4155-B3C3-6C90248B7916}"/>
              </a:ext>
            </a:extLst>
          </p:cNvPr>
          <p:cNvCxnSpPr>
            <a:cxnSpLocks/>
          </p:cNvCxnSpPr>
          <p:nvPr/>
        </p:nvCxnSpPr>
        <p:spPr>
          <a:xfrm flipH="1" flipV="1">
            <a:off x="7339272" y="4943352"/>
            <a:ext cx="1045986" cy="11188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Image 40">
            <a:extLst>
              <a:ext uri="{FF2B5EF4-FFF2-40B4-BE49-F238E27FC236}">
                <a16:creationId xmlns:a16="http://schemas.microsoft.com/office/drawing/2014/main" id="{9D503814-28F3-4F98-AA61-1AD1FB281407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363" y="4804210"/>
            <a:ext cx="1828804" cy="1828804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953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031 -0.00348 L 0.07031 -0.00324 C 0.0983 -0.03149 0.09843 -0.03311 0.15442 -0.06482 C 0.16171 -0.06922 0.172 -0.07014 0.18099 -0.07223 C 0.18671 -0.07338 0.19309 -0.07431 0.19856 -0.07593 C 0.20104 -0.07639 0.20312 -0.07732 0.20559 -0.07778 C 0.21132 -0.07871 0.21718 -0.07894 0.22317 -0.07963 C 0.23711 -0.08056 0.27291 -0.08287 0.28802 -0.0838 C 0.30325 -0.08473 0.30612 -0.08403 0.31406 -0.08519 C 0.31849 -0.08519 0.33411 -0.09028 0.33658 -0.09074 C 0.36419 -0.09653 0.32942 -0.08912 0.35195 -0.09445 C 0.35481 -0.09514 0.35781 -0.09561 0.36106 -0.0963 C 0.36315 -0.09676 0.36523 -0.09792 0.3677 -0.09815 C 0.37161 -0.09838 0.37643 -0.09815 0.38125 -0.09815 " pathEditMode="relative" rAng="0" ptsTypes="AAAAAAAAAAAAAA">
                                      <p:cBhvr>
                                        <p:cTn id="6" dur="2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547" y="-4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9"/>
                                            </p:cond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4"/>
                                            </p:cond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19"/>
                                            </p:cond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4"/>
                                            </p:cond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29"/>
                                            </p:cond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2"/>
                                            </p:cond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37"/>
                                            </p:cond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0"/>
                                            </p:cond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5"/>
                                            </p:cond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48"/>
                                            </p:cond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2" grpId="0"/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1BD147D2-5FFC-4DEA-AEBF-58E7D1A67A9C}"/>
              </a:ext>
            </a:extLst>
          </p:cNvPr>
          <p:cNvSpPr txBox="1"/>
          <p:nvPr/>
        </p:nvSpPr>
        <p:spPr>
          <a:xfrm>
            <a:off x="1074057" y="1103086"/>
            <a:ext cx="96665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Pour la scalabilité de l’architecture du projet</a:t>
            </a:r>
            <a:endParaRPr lang="en-US" sz="28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5B50709-B5C5-4657-A905-6DB48367A0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00" y="2146125"/>
            <a:ext cx="3953200" cy="2622021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 39">
            <a:extLst>
              <a:ext uri="{FF2B5EF4-FFF2-40B4-BE49-F238E27FC236}">
                <a16:creationId xmlns:a16="http://schemas.microsoft.com/office/drawing/2014/main" id="{963D92CD-8C42-4BC9-95C5-35E2215E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73426"/>
            <a:ext cx="2476498" cy="1684574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3FBC0121-FD2A-4DE0-9E2E-8F18015FF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8" y="5173426"/>
            <a:ext cx="2476498" cy="1684574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700EC69F-5038-4690-8A36-BDD284F07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6" y="5173426"/>
            <a:ext cx="2476498" cy="1684574"/>
          </a:xfrm>
          <a:prstGeom prst="rect">
            <a:avLst/>
          </a:prstGeom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178DA1B1-BC3A-427F-87C9-CE6C4AE6D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94" y="5173426"/>
            <a:ext cx="2476498" cy="1684574"/>
          </a:xfrm>
          <a:prstGeom prst="rect">
            <a:avLst/>
          </a:prstGeom>
        </p:spPr>
      </p:pic>
      <p:pic>
        <p:nvPicPr>
          <p:cNvPr id="46" name="Image 45">
            <a:extLst>
              <a:ext uri="{FF2B5EF4-FFF2-40B4-BE49-F238E27FC236}">
                <a16:creationId xmlns:a16="http://schemas.microsoft.com/office/drawing/2014/main" id="{6A4CC451-4DD6-4626-AE5C-4E1A4BEF7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2" y="5173426"/>
            <a:ext cx="2476498" cy="1684574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B105B394-A798-44B0-B543-DFEBA0482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476498" cy="1684574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A1FF43FD-85FE-4D23-8247-832B73C9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498" y="0"/>
            <a:ext cx="2476498" cy="1684574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6FF07439-5155-4A49-8AF6-87DF8760D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996" y="0"/>
            <a:ext cx="2476498" cy="1684574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D8206944-C2A7-401A-A9EF-0D64A5119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494" y="0"/>
            <a:ext cx="2476498" cy="1684574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294D1FCE-E4A1-4B5F-8D55-AFA5D136E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2" y="0"/>
            <a:ext cx="2476498" cy="1684574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4F34B454-B789-4513-A7C7-033F8B69D2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22674"/>
            <a:ext cx="2476498" cy="1684574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D4D6FB34-8387-4C29-9E00-6B2CB4760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57136"/>
            <a:ext cx="2476498" cy="1684574"/>
          </a:xfrm>
          <a:prstGeom prst="rect">
            <a:avLst/>
          </a:prstGeom>
        </p:spPr>
      </p:pic>
      <p:pic>
        <p:nvPicPr>
          <p:cNvPr id="55" name="Image 54">
            <a:extLst>
              <a:ext uri="{FF2B5EF4-FFF2-40B4-BE49-F238E27FC236}">
                <a16:creationId xmlns:a16="http://schemas.microsoft.com/office/drawing/2014/main" id="{14452B91-C6B2-46EF-A067-38CFDFB4B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5992" y="1722674"/>
            <a:ext cx="2476498" cy="1684574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FD7E30EA-B079-4979-B0DA-1DE2A629E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4128" y="3446648"/>
            <a:ext cx="2476498" cy="1684574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D8B2E3A-5E5E-46C4-950E-4E0841ED35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400" y="2146125"/>
            <a:ext cx="3953200" cy="2622021"/>
          </a:xfrm>
          <a:prstGeom prst="rect">
            <a:avLst/>
          </a:prstGeom>
        </p:spPr>
      </p:pic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BB44802E-6CE6-465D-A571-BE144F8411B4}"/>
              </a:ext>
            </a:extLst>
          </p:cNvPr>
          <p:cNvCxnSpPr/>
          <p:nvPr/>
        </p:nvCxnSpPr>
        <p:spPr>
          <a:xfrm flipV="1">
            <a:off x="2476498" y="4267200"/>
            <a:ext cx="2044702" cy="596900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41E6699E-4838-4BFB-8443-5872AD373770}"/>
              </a:ext>
            </a:extLst>
          </p:cNvPr>
          <p:cNvCxnSpPr>
            <a:cxnSpLocks/>
          </p:cNvCxnSpPr>
          <p:nvPr/>
        </p:nvCxnSpPr>
        <p:spPr>
          <a:xfrm flipV="1">
            <a:off x="7543800" y="1751721"/>
            <a:ext cx="2171702" cy="1207379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DC8EEA3A-891F-4D0A-9D22-21A1BF6D3AC6}"/>
              </a:ext>
            </a:extLst>
          </p:cNvPr>
          <p:cNvCxnSpPr>
            <a:cxnSpLocks/>
          </p:cNvCxnSpPr>
          <p:nvPr/>
        </p:nvCxnSpPr>
        <p:spPr>
          <a:xfrm>
            <a:off x="2384911" y="3173297"/>
            <a:ext cx="2136289" cy="543277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eur droit avec flèche 60">
            <a:extLst>
              <a:ext uri="{FF2B5EF4-FFF2-40B4-BE49-F238E27FC236}">
                <a16:creationId xmlns:a16="http://schemas.microsoft.com/office/drawing/2014/main" id="{C5419FD0-B6E0-465C-8B98-9C3690780DEB}"/>
              </a:ext>
            </a:extLst>
          </p:cNvPr>
          <p:cNvCxnSpPr>
            <a:cxnSpLocks/>
          </p:cNvCxnSpPr>
          <p:nvPr/>
        </p:nvCxnSpPr>
        <p:spPr>
          <a:xfrm flipV="1">
            <a:off x="2286008" y="4434420"/>
            <a:ext cx="2349492" cy="1956534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 droit avec flèche 62">
            <a:extLst>
              <a:ext uri="{FF2B5EF4-FFF2-40B4-BE49-F238E27FC236}">
                <a16:creationId xmlns:a16="http://schemas.microsoft.com/office/drawing/2014/main" id="{E050DC67-32DC-42BA-B9AD-7A6A86034EDC}"/>
              </a:ext>
            </a:extLst>
          </p:cNvPr>
          <p:cNvCxnSpPr>
            <a:cxnSpLocks/>
          </p:cNvCxnSpPr>
          <p:nvPr/>
        </p:nvCxnSpPr>
        <p:spPr>
          <a:xfrm>
            <a:off x="2430704" y="1690133"/>
            <a:ext cx="2090496" cy="1466642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960BADE0-9054-4E2E-8F7F-E1997BAD3239}"/>
              </a:ext>
            </a:extLst>
          </p:cNvPr>
          <p:cNvCxnSpPr>
            <a:cxnSpLocks/>
          </p:cNvCxnSpPr>
          <p:nvPr/>
        </p:nvCxnSpPr>
        <p:spPr>
          <a:xfrm>
            <a:off x="4907202" y="1740845"/>
            <a:ext cx="439498" cy="824116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D304BD4-8FC9-4C93-B886-A93B026BD232}"/>
              </a:ext>
            </a:extLst>
          </p:cNvPr>
          <p:cNvCxnSpPr>
            <a:cxnSpLocks/>
          </p:cNvCxnSpPr>
          <p:nvPr/>
        </p:nvCxnSpPr>
        <p:spPr>
          <a:xfrm flipH="1">
            <a:off x="6718300" y="1677784"/>
            <a:ext cx="520706" cy="1281316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206D11F0-DDEA-423B-93CF-74E03DEB0C24}"/>
              </a:ext>
            </a:extLst>
          </p:cNvPr>
          <p:cNvCxnSpPr>
            <a:cxnSpLocks/>
          </p:cNvCxnSpPr>
          <p:nvPr/>
        </p:nvCxnSpPr>
        <p:spPr>
          <a:xfrm>
            <a:off x="7543800" y="4299423"/>
            <a:ext cx="2167850" cy="2148529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A8875DCD-B283-4BF6-AF65-06511B103FDE}"/>
              </a:ext>
            </a:extLst>
          </p:cNvPr>
          <p:cNvCxnSpPr>
            <a:cxnSpLocks/>
          </p:cNvCxnSpPr>
          <p:nvPr/>
        </p:nvCxnSpPr>
        <p:spPr>
          <a:xfrm>
            <a:off x="6718300" y="4434420"/>
            <a:ext cx="480102" cy="2013532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EC638195-7F23-4F71-89C1-2C9FC8847490}"/>
              </a:ext>
            </a:extLst>
          </p:cNvPr>
          <p:cNvCxnSpPr>
            <a:cxnSpLocks/>
          </p:cNvCxnSpPr>
          <p:nvPr/>
        </p:nvCxnSpPr>
        <p:spPr>
          <a:xfrm flipH="1">
            <a:off x="4758654" y="4404065"/>
            <a:ext cx="1054097" cy="2000247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necteur droit avec flèche 74">
            <a:extLst>
              <a:ext uri="{FF2B5EF4-FFF2-40B4-BE49-F238E27FC236}">
                <a16:creationId xmlns:a16="http://schemas.microsoft.com/office/drawing/2014/main" id="{97C31BAA-CBC4-490B-92E3-F8A4A2FA0EF5}"/>
              </a:ext>
            </a:extLst>
          </p:cNvPr>
          <p:cNvCxnSpPr>
            <a:cxnSpLocks/>
          </p:cNvCxnSpPr>
          <p:nvPr/>
        </p:nvCxnSpPr>
        <p:spPr>
          <a:xfrm flipV="1">
            <a:off x="7645400" y="3173297"/>
            <a:ext cx="4320094" cy="271638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Connecteur droit avec flèche 76">
            <a:extLst>
              <a:ext uri="{FF2B5EF4-FFF2-40B4-BE49-F238E27FC236}">
                <a16:creationId xmlns:a16="http://schemas.microsoft.com/office/drawing/2014/main" id="{64DAC22F-628F-4932-BAD9-1F48C0474912}"/>
              </a:ext>
            </a:extLst>
          </p:cNvPr>
          <p:cNvCxnSpPr>
            <a:cxnSpLocks/>
          </p:cNvCxnSpPr>
          <p:nvPr/>
        </p:nvCxnSpPr>
        <p:spPr>
          <a:xfrm>
            <a:off x="7645400" y="3716574"/>
            <a:ext cx="4367276" cy="115843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0F08A069-5BE9-4E32-B153-0B701F202836}"/>
              </a:ext>
            </a:extLst>
          </p:cNvPr>
          <p:cNvCxnSpPr>
            <a:cxnSpLocks/>
          </p:cNvCxnSpPr>
          <p:nvPr/>
        </p:nvCxnSpPr>
        <p:spPr>
          <a:xfrm>
            <a:off x="7658100" y="4102100"/>
            <a:ext cx="4354576" cy="2450661"/>
          </a:xfrm>
          <a:prstGeom prst="straightConnector1">
            <a:avLst/>
          </a:prstGeom>
          <a:ln w="158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98270" y="2851266"/>
            <a:ext cx="856211" cy="532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Arc plein 4"/>
          <p:cNvSpPr/>
          <p:nvPr/>
        </p:nvSpPr>
        <p:spPr>
          <a:xfrm rot="5400000">
            <a:off x="2144683" y="2044934"/>
            <a:ext cx="241072" cy="207817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" name="Organigramme : Connecteur 7"/>
          <p:cNvSpPr/>
          <p:nvPr/>
        </p:nvSpPr>
        <p:spPr>
          <a:xfrm flipH="1">
            <a:off x="2111433" y="2098965"/>
            <a:ext cx="99753" cy="9975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3" name="Connecteur droit 12"/>
          <p:cNvCxnSpPr>
            <a:stCxn id="4" idx="0"/>
          </p:cNvCxnSpPr>
          <p:nvPr/>
        </p:nvCxnSpPr>
        <p:spPr>
          <a:xfrm flipH="1" flipV="1">
            <a:off x="1126374" y="2148841"/>
            <a:ext cx="0" cy="702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Connecteur droit 15"/>
          <p:cNvCxnSpPr>
            <a:stCxn id="8" idx="6"/>
          </p:cNvCxnSpPr>
          <p:nvPr/>
        </p:nvCxnSpPr>
        <p:spPr>
          <a:xfrm flipH="1" flipV="1">
            <a:off x="1138845" y="2148841"/>
            <a:ext cx="97258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Connecteur droit 21"/>
          <p:cNvCxnSpPr/>
          <p:nvPr/>
        </p:nvCxnSpPr>
        <p:spPr>
          <a:xfrm flipH="1" flipV="1">
            <a:off x="2369128" y="2153003"/>
            <a:ext cx="97258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341716" y="1662547"/>
            <a:ext cx="1202573" cy="17207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Ellipse 23"/>
          <p:cNvSpPr/>
          <p:nvPr/>
        </p:nvSpPr>
        <p:spPr>
          <a:xfrm>
            <a:off x="3248889" y="432270"/>
            <a:ext cx="1388225" cy="69826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698268" y="5297979"/>
            <a:ext cx="856211" cy="5320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Arc plein 28"/>
          <p:cNvSpPr/>
          <p:nvPr/>
        </p:nvSpPr>
        <p:spPr>
          <a:xfrm rot="5400000">
            <a:off x="2144681" y="4491647"/>
            <a:ext cx="241072" cy="207817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0" name="Organigramme : Connecteur 29"/>
          <p:cNvSpPr/>
          <p:nvPr/>
        </p:nvSpPr>
        <p:spPr>
          <a:xfrm flipH="1">
            <a:off x="2111431" y="4545678"/>
            <a:ext cx="99753" cy="99753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1" name="Connecteur droit 30"/>
          <p:cNvCxnSpPr>
            <a:stCxn id="28" idx="0"/>
          </p:cNvCxnSpPr>
          <p:nvPr/>
        </p:nvCxnSpPr>
        <p:spPr>
          <a:xfrm flipH="1" flipV="1">
            <a:off x="1126372" y="4595554"/>
            <a:ext cx="0" cy="702425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Connecteur droit 31"/>
          <p:cNvCxnSpPr>
            <a:stCxn id="30" idx="6"/>
          </p:cNvCxnSpPr>
          <p:nvPr/>
        </p:nvCxnSpPr>
        <p:spPr>
          <a:xfrm flipH="1" flipV="1">
            <a:off x="1138843" y="4595554"/>
            <a:ext cx="972588" cy="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32"/>
          <p:cNvCxnSpPr/>
          <p:nvPr/>
        </p:nvCxnSpPr>
        <p:spPr>
          <a:xfrm flipH="1">
            <a:off x="2369128" y="4603871"/>
            <a:ext cx="43200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necteur droit 37"/>
          <p:cNvCxnSpPr/>
          <p:nvPr/>
        </p:nvCxnSpPr>
        <p:spPr>
          <a:xfrm flipH="1" flipV="1">
            <a:off x="2803471" y="2748755"/>
            <a:ext cx="0" cy="18551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43"/>
          <p:cNvCxnSpPr/>
          <p:nvPr/>
        </p:nvCxnSpPr>
        <p:spPr>
          <a:xfrm flipH="1">
            <a:off x="2803472" y="2748755"/>
            <a:ext cx="53824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6349284" y="1662547"/>
            <a:ext cx="1202573" cy="17207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Organigramme : Disque magnétique 49"/>
          <p:cNvSpPr/>
          <p:nvPr/>
        </p:nvSpPr>
        <p:spPr>
          <a:xfrm>
            <a:off x="6446717" y="864698"/>
            <a:ext cx="1007706" cy="531845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Organigramme : Disque magnétique 50"/>
          <p:cNvSpPr/>
          <p:nvPr/>
        </p:nvSpPr>
        <p:spPr>
          <a:xfrm>
            <a:off x="9356852" y="1396543"/>
            <a:ext cx="1007706" cy="531845"/>
          </a:xfrm>
          <a:prstGeom prst="flowChartMagneticDisk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52"/>
          <p:cNvCxnSpPr/>
          <p:nvPr/>
        </p:nvCxnSpPr>
        <p:spPr>
          <a:xfrm>
            <a:off x="2939143" y="4105469"/>
            <a:ext cx="2304661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>
            <a:off x="2939143" y="199052"/>
            <a:ext cx="2304661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5" name="Connecteur droit 54"/>
          <p:cNvCxnSpPr/>
          <p:nvPr/>
        </p:nvCxnSpPr>
        <p:spPr>
          <a:xfrm flipV="1">
            <a:off x="2938772" y="190571"/>
            <a:ext cx="0" cy="391489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8" name="Connecteur droit 57"/>
          <p:cNvCxnSpPr/>
          <p:nvPr/>
        </p:nvCxnSpPr>
        <p:spPr>
          <a:xfrm flipV="1">
            <a:off x="5246543" y="190571"/>
            <a:ext cx="0" cy="391489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9" name="Connecteur droit 58"/>
          <p:cNvCxnSpPr/>
          <p:nvPr/>
        </p:nvCxnSpPr>
        <p:spPr>
          <a:xfrm flipV="1">
            <a:off x="5881025" y="190571"/>
            <a:ext cx="0" cy="391489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0" name="Connecteur droit 59"/>
          <p:cNvCxnSpPr/>
          <p:nvPr/>
        </p:nvCxnSpPr>
        <p:spPr>
          <a:xfrm flipV="1">
            <a:off x="8179095" y="190571"/>
            <a:ext cx="0" cy="3914898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1" name="Connecteur droit 60"/>
          <p:cNvCxnSpPr/>
          <p:nvPr/>
        </p:nvCxnSpPr>
        <p:spPr>
          <a:xfrm>
            <a:off x="5881025" y="4108579"/>
            <a:ext cx="2304661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Connecteur droit 61"/>
          <p:cNvCxnSpPr/>
          <p:nvPr/>
        </p:nvCxnSpPr>
        <p:spPr>
          <a:xfrm>
            <a:off x="5881025" y="211492"/>
            <a:ext cx="2304661" cy="0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ZoneTexte 62"/>
          <p:cNvSpPr txBox="1"/>
          <p:nvPr/>
        </p:nvSpPr>
        <p:spPr>
          <a:xfrm>
            <a:off x="1643119" y="4108951"/>
            <a:ext cx="11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Distance</a:t>
            </a:r>
          </a:p>
        </p:txBody>
      </p:sp>
      <p:sp>
        <p:nvSpPr>
          <p:cNvPr id="64" name="ZoneTexte 63"/>
          <p:cNvSpPr txBox="1"/>
          <p:nvPr/>
        </p:nvSpPr>
        <p:spPr>
          <a:xfrm>
            <a:off x="1643120" y="1696537"/>
            <a:ext cx="1178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Présence</a:t>
            </a:r>
          </a:p>
        </p:txBody>
      </p:sp>
      <p:sp>
        <p:nvSpPr>
          <p:cNvPr id="65" name="ZoneTexte 64"/>
          <p:cNvSpPr txBox="1"/>
          <p:nvPr/>
        </p:nvSpPr>
        <p:spPr>
          <a:xfrm>
            <a:off x="748638" y="2952302"/>
            <a:ext cx="992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Arduino</a:t>
            </a:r>
          </a:p>
        </p:txBody>
      </p:sp>
      <p:sp>
        <p:nvSpPr>
          <p:cNvPr id="66" name="ZoneTexte 65"/>
          <p:cNvSpPr txBox="1"/>
          <p:nvPr/>
        </p:nvSpPr>
        <p:spPr>
          <a:xfrm>
            <a:off x="747073" y="5410097"/>
            <a:ext cx="9921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Arduino</a:t>
            </a:r>
          </a:p>
        </p:txBody>
      </p:sp>
      <p:sp>
        <p:nvSpPr>
          <p:cNvPr id="67" name="ZoneTexte 66"/>
          <p:cNvSpPr txBox="1"/>
          <p:nvPr/>
        </p:nvSpPr>
        <p:spPr>
          <a:xfrm>
            <a:off x="3509127" y="596739"/>
            <a:ext cx="8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OM2M</a:t>
            </a:r>
          </a:p>
        </p:txBody>
      </p:sp>
      <p:sp>
        <p:nvSpPr>
          <p:cNvPr id="68" name="ZoneTexte 67"/>
          <p:cNvSpPr txBox="1"/>
          <p:nvPr/>
        </p:nvSpPr>
        <p:spPr>
          <a:xfrm>
            <a:off x="3509127" y="2388457"/>
            <a:ext cx="867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Broker</a:t>
            </a:r>
          </a:p>
        </p:txBody>
      </p:sp>
      <p:sp>
        <p:nvSpPr>
          <p:cNvPr id="70" name="ZoneTexte 69"/>
          <p:cNvSpPr txBox="1"/>
          <p:nvPr/>
        </p:nvSpPr>
        <p:spPr>
          <a:xfrm>
            <a:off x="3523401" y="1866446"/>
            <a:ext cx="833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MQTT</a:t>
            </a:r>
          </a:p>
        </p:txBody>
      </p:sp>
      <p:sp>
        <p:nvSpPr>
          <p:cNvPr id="71" name="ZoneTexte 70"/>
          <p:cNvSpPr txBox="1"/>
          <p:nvPr/>
        </p:nvSpPr>
        <p:spPr>
          <a:xfrm>
            <a:off x="3004457" y="3788229"/>
            <a:ext cx="22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Raspberry 1</a:t>
            </a:r>
          </a:p>
        </p:txBody>
      </p:sp>
      <p:sp>
        <p:nvSpPr>
          <p:cNvPr id="72" name="ZoneTexte 71"/>
          <p:cNvSpPr txBox="1"/>
          <p:nvPr/>
        </p:nvSpPr>
        <p:spPr>
          <a:xfrm>
            <a:off x="6483851" y="1008030"/>
            <a:ext cx="909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Docker</a:t>
            </a:r>
          </a:p>
        </p:txBody>
      </p:sp>
      <p:sp>
        <p:nvSpPr>
          <p:cNvPr id="74" name="ZoneTexte 73"/>
          <p:cNvSpPr txBox="1"/>
          <p:nvPr/>
        </p:nvSpPr>
        <p:spPr>
          <a:xfrm>
            <a:off x="6313320" y="2029517"/>
            <a:ext cx="1272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_Start/Stop</a:t>
            </a:r>
          </a:p>
          <a:p>
            <a:r>
              <a:rPr lang="fr-FR" dirty="0"/>
              <a:t>_System Control</a:t>
            </a:r>
          </a:p>
        </p:txBody>
      </p:sp>
      <p:sp>
        <p:nvSpPr>
          <p:cNvPr id="75" name="ZoneTexte 74"/>
          <p:cNvSpPr txBox="1"/>
          <p:nvPr/>
        </p:nvSpPr>
        <p:spPr>
          <a:xfrm>
            <a:off x="5910387" y="3788029"/>
            <a:ext cx="2239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Raspberry 2</a:t>
            </a:r>
          </a:p>
        </p:txBody>
      </p:sp>
      <p:sp>
        <p:nvSpPr>
          <p:cNvPr id="76" name="Pentagone 75"/>
          <p:cNvSpPr/>
          <p:nvPr/>
        </p:nvSpPr>
        <p:spPr>
          <a:xfrm>
            <a:off x="9470571" y="2719753"/>
            <a:ext cx="1203649" cy="540326"/>
          </a:xfrm>
          <a:prstGeom prst="homePlat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8" name="Connecteur droit 77"/>
          <p:cNvCxnSpPr>
            <a:endCxn id="76" idx="1"/>
          </p:cNvCxnSpPr>
          <p:nvPr/>
        </p:nvCxnSpPr>
        <p:spPr>
          <a:xfrm>
            <a:off x="7535321" y="2989916"/>
            <a:ext cx="1935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 droit 81"/>
          <p:cNvCxnSpPr>
            <a:stCxn id="46" idx="3"/>
          </p:cNvCxnSpPr>
          <p:nvPr/>
        </p:nvCxnSpPr>
        <p:spPr>
          <a:xfrm flipV="1">
            <a:off x="7551857" y="2487363"/>
            <a:ext cx="129147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riangle isocèle 83"/>
          <p:cNvSpPr/>
          <p:nvPr/>
        </p:nvSpPr>
        <p:spPr>
          <a:xfrm rot="5400000">
            <a:off x="8991551" y="1788385"/>
            <a:ext cx="234736" cy="152788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6" name="Connecteur droit 85"/>
          <p:cNvCxnSpPr/>
          <p:nvPr/>
        </p:nvCxnSpPr>
        <p:spPr>
          <a:xfrm flipV="1">
            <a:off x="8839874" y="1860813"/>
            <a:ext cx="3458" cy="64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88"/>
          <p:cNvCxnSpPr>
            <a:endCxn id="84" idx="3"/>
          </p:cNvCxnSpPr>
          <p:nvPr/>
        </p:nvCxnSpPr>
        <p:spPr>
          <a:xfrm flipV="1">
            <a:off x="8839874" y="1864779"/>
            <a:ext cx="192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90"/>
          <p:cNvCxnSpPr/>
          <p:nvPr/>
        </p:nvCxnSpPr>
        <p:spPr>
          <a:xfrm flipV="1">
            <a:off x="9185313" y="1850425"/>
            <a:ext cx="192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Arc plein 91"/>
          <p:cNvSpPr/>
          <p:nvPr/>
        </p:nvSpPr>
        <p:spPr>
          <a:xfrm rot="5400000">
            <a:off x="8986312" y="1460326"/>
            <a:ext cx="209911" cy="180955"/>
          </a:xfrm>
          <a:prstGeom prst="blockArc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3" name="Organigramme : Connecteur 92"/>
          <p:cNvSpPr/>
          <p:nvPr/>
        </p:nvSpPr>
        <p:spPr>
          <a:xfrm flipH="1">
            <a:off x="8950913" y="1516507"/>
            <a:ext cx="86858" cy="8685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95" name="Connecteur droit 94"/>
          <p:cNvCxnSpPr/>
          <p:nvPr/>
        </p:nvCxnSpPr>
        <p:spPr>
          <a:xfrm flipV="1">
            <a:off x="7551857" y="2001952"/>
            <a:ext cx="928872" cy="2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eur droit 97"/>
          <p:cNvCxnSpPr/>
          <p:nvPr/>
        </p:nvCxnSpPr>
        <p:spPr>
          <a:xfrm flipV="1">
            <a:off x="8480729" y="1537313"/>
            <a:ext cx="0" cy="46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eur droit 99"/>
          <p:cNvCxnSpPr/>
          <p:nvPr/>
        </p:nvCxnSpPr>
        <p:spPr>
          <a:xfrm>
            <a:off x="8480729" y="1550803"/>
            <a:ext cx="50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droit 101"/>
          <p:cNvCxnSpPr/>
          <p:nvPr/>
        </p:nvCxnSpPr>
        <p:spPr>
          <a:xfrm flipV="1">
            <a:off x="9181745" y="1537313"/>
            <a:ext cx="1926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ZoneTexte 103"/>
          <p:cNvSpPr txBox="1"/>
          <p:nvPr/>
        </p:nvSpPr>
        <p:spPr>
          <a:xfrm>
            <a:off x="9538477" y="1551260"/>
            <a:ext cx="6718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100" dirty="0"/>
              <a:t>Google </a:t>
            </a:r>
          </a:p>
          <a:p>
            <a:pPr algn="ctr"/>
            <a:r>
              <a:rPr lang="fr-FR" sz="1100" dirty="0"/>
              <a:t>Home</a:t>
            </a:r>
          </a:p>
        </p:txBody>
      </p:sp>
      <p:sp>
        <p:nvSpPr>
          <p:cNvPr id="105" name="ZoneTexte 104"/>
          <p:cNvSpPr txBox="1"/>
          <p:nvPr/>
        </p:nvSpPr>
        <p:spPr>
          <a:xfrm>
            <a:off x="9538477" y="2851266"/>
            <a:ext cx="82608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Caméra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6564640" y="4636911"/>
            <a:ext cx="1202573" cy="9526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7" name="ZoneTexte 106"/>
          <p:cNvSpPr txBox="1"/>
          <p:nvPr/>
        </p:nvSpPr>
        <p:spPr>
          <a:xfrm>
            <a:off x="6745680" y="4834335"/>
            <a:ext cx="840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Serrure</a:t>
            </a:r>
          </a:p>
          <a:p>
            <a:r>
              <a:rPr lang="fr-FR" sz="1100" dirty="0"/>
              <a:t>Connectée</a:t>
            </a:r>
          </a:p>
        </p:txBody>
      </p:sp>
      <p:cxnSp>
        <p:nvCxnSpPr>
          <p:cNvPr id="109" name="Connecteur en angle 108"/>
          <p:cNvCxnSpPr/>
          <p:nvPr/>
        </p:nvCxnSpPr>
        <p:spPr>
          <a:xfrm>
            <a:off x="4573650" y="3181418"/>
            <a:ext cx="1961629" cy="1931819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tangle 122"/>
          <p:cNvSpPr/>
          <p:nvPr/>
        </p:nvSpPr>
        <p:spPr>
          <a:xfrm>
            <a:off x="9808199" y="4498411"/>
            <a:ext cx="1202573" cy="22289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/>
          <p:cNvSpPr/>
          <p:nvPr/>
        </p:nvSpPr>
        <p:spPr>
          <a:xfrm>
            <a:off x="9951517" y="4716092"/>
            <a:ext cx="258764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5" name="Rectangle 124"/>
          <p:cNvSpPr/>
          <p:nvPr/>
        </p:nvSpPr>
        <p:spPr>
          <a:xfrm>
            <a:off x="10529998" y="4716092"/>
            <a:ext cx="258764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6" name="Rectangle 125"/>
          <p:cNvSpPr/>
          <p:nvPr/>
        </p:nvSpPr>
        <p:spPr>
          <a:xfrm>
            <a:off x="9951517" y="5271529"/>
            <a:ext cx="258764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7" name="Rectangle 126"/>
          <p:cNvSpPr/>
          <p:nvPr/>
        </p:nvSpPr>
        <p:spPr>
          <a:xfrm>
            <a:off x="10529998" y="5271529"/>
            <a:ext cx="258764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Rectangle 127"/>
          <p:cNvSpPr/>
          <p:nvPr/>
        </p:nvSpPr>
        <p:spPr>
          <a:xfrm>
            <a:off x="9948016" y="5717874"/>
            <a:ext cx="840746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9" name="ZoneTexte 128"/>
          <p:cNvSpPr txBox="1"/>
          <p:nvPr/>
        </p:nvSpPr>
        <p:spPr>
          <a:xfrm>
            <a:off x="9823026" y="4500421"/>
            <a:ext cx="499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Start</a:t>
            </a:r>
          </a:p>
        </p:txBody>
      </p:sp>
      <p:sp>
        <p:nvSpPr>
          <p:cNvPr id="130" name="ZoneTexte 129"/>
          <p:cNvSpPr txBox="1"/>
          <p:nvPr/>
        </p:nvSpPr>
        <p:spPr>
          <a:xfrm>
            <a:off x="10409486" y="4498411"/>
            <a:ext cx="4997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Stop</a:t>
            </a:r>
          </a:p>
        </p:txBody>
      </p:sp>
      <p:sp>
        <p:nvSpPr>
          <p:cNvPr id="131" name="ZoneTexte 130"/>
          <p:cNvSpPr txBox="1"/>
          <p:nvPr/>
        </p:nvSpPr>
        <p:spPr>
          <a:xfrm>
            <a:off x="10072395" y="4988223"/>
            <a:ext cx="66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Porte</a:t>
            </a:r>
          </a:p>
        </p:txBody>
      </p:sp>
      <p:sp>
        <p:nvSpPr>
          <p:cNvPr id="133" name="ZoneTexte 132"/>
          <p:cNvSpPr txBox="1"/>
          <p:nvPr/>
        </p:nvSpPr>
        <p:spPr>
          <a:xfrm>
            <a:off x="9922916" y="5224846"/>
            <a:ext cx="337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O</a:t>
            </a:r>
          </a:p>
        </p:txBody>
      </p:sp>
      <p:sp>
        <p:nvSpPr>
          <p:cNvPr id="134" name="ZoneTexte 133"/>
          <p:cNvSpPr txBox="1"/>
          <p:nvPr/>
        </p:nvSpPr>
        <p:spPr>
          <a:xfrm>
            <a:off x="10490834" y="5224846"/>
            <a:ext cx="3370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F</a:t>
            </a:r>
          </a:p>
        </p:txBody>
      </p:sp>
      <p:sp>
        <p:nvSpPr>
          <p:cNvPr id="135" name="ZoneTexte 134"/>
          <p:cNvSpPr txBox="1"/>
          <p:nvPr/>
        </p:nvSpPr>
        <p:spPr>
          <a:xfrm>
            <a:off x="10072395" y="5717874"/>
            <a:ext cx="66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Vidéo</a:t>
            </a:r>
          </a:p>
        </p:txBody>
      </p:sp>
      <p:sp>
        <p:nvSpPr>
          <p:cNvPr id="136" name="Rectangle 135"/>
          <p:cNvSpPr/>
          <p:nvPr/>
        </p:nvSpPr>
        <p:spPr>
          <a:xfrm>
            <a:off x="9948016" y="6242534"/>
            <a:ext cx="840746" cy="23067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7" name="ZoneTexte 136"/>
          <p:cNvSpPr txBox="1"/>
          <p:nvPr/>
        </p:nvSpPr>
        <p:spPr>
          <a:xfrm>
            <a:off x="10162696" y="6219371"/>
            <a:ext cx="6652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log</a:t>
            </a:r>
          </a:p>
        </p:txBody>
      </p:sp>
      <p:cxnSp>
        <p:nvCxnSpPr>
          <p:cNvPr id="142" name="Connecteur en angle 141"/>
          <p:cNvCxnSpPr>
            <a:stCxn id="24" idx="7"/>
          </p:cNvCxnSpPr>
          <p:nvPr/>
        </p:nvCxnSpPr>
        <p:spPr>
          <a:xfrm rot="16200000" flipH="1">
            <a:off x="5666522" y="-698181"/>
            <a:ext cx="3963883" cy="6429302"/>
          </a:xfrm>
          <a:prstGeom prst="bentConnector4">
            <a:avLst>
              <a:gd name="adj1" fmla="val -11181"/>
              <a:gd name="adj2" fmla="val 999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Connecteur en angle 149"/>
          <p:cNvCxnSpPr>
            <a:stCxn id="24" idx="5"/>
            <a:endCxn id="50" idx="2"/>
          </p:cNvCxnSpPr>
          <p:nvPr/>
        </p:nvCxnSpPr>
        <p:spPr>
          <a:xfrm rot="16200000" flipH="1">
            <a:off x="5389095" y="72998"/>
            <a:ext cx="102341" cy="2012904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Connecteur droit avec flèche 152"/>
          <p:cNvCxnSpPr>
            <a:stCxn id="50" idx="3"/>
            <a:endCxn id="46" idx="0"/>
          </p:cNvCxnSpPr>
          <p:nvPr/>
        </p:nvCxnSpPr>
        <p:spPr>
          <a:xfrm>
            <a:off x="6950570" y="1396543"/>
            <a:ext cx="1" cy="2660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ZoneTexte 154"/>
          <p:cNvSpPr txBox="1"/>
          <p:nvPr/>
        </p:nvSpPr>
        <p:spPr>
          <a:xfrm>
            <a:off x="2539618" y="1899343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Pub</a:t>
            </a:r>
          </a:p>
        </p:txBody>
      </p:sp>
      <p:sp>
        <p:nvSpPr>
          <p:cNvPr id="156" name="ZoneTexte 155"/>
          <p:cNvSpPr txBox="1"/>
          <p:nvPr/>
        </p:nvSpPr>
        <p:spPr>
          <a:xfrm>
            <a:off x="2544050" y="2500397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Pub</a:t>
            </a:r>
          </a:p>
        </p:txBody>
      </p:sp>
      <p:sp>
        <p:nvSpPr>
          <p:cNvPr id="157" name="ZoneTexte 156"/>
          <p:cNvSpPr txBox="1"/>
          <p:nvPr/>
        </p:nvSpPr>
        <p:spPr>
          <a:xfrm>
            <a:off x="6048014" y="5122134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Pub</a:t>
            </a:r>
          </a:p>
        </p:txBody>
      </p:sp>
      <p:sp>
        <p:nvSpPr>
          <p:cNvPr id="158" name="ZoneTexte 157"/>
          <p:cNvSpPr txBox="1"/>
          <p:nvPr/>
        </p:nvSpPr>
        <p:spPr>
          <a:xfrm>
            <a:off x="6072901" y="4772914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Sub</a:t>
            </a:r>
          </a:p>
        </p:txBody>
      </p:sp>
      <p:sp>
        <p:nvSpPr>
          <p:cNvPr id="159" name="ZoneTexte 158"/>
          <p:cNvSpPr txBox="1"/>
          <p:nvPr/>
        </p:nvSpPr>
        <p:spPr>
          <a:xfrm>
            <a:off x="3484611" y="1252820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Pub</a:t>
            </a:r>
          </a:p>
        </p:txBody>
      </p:sp>
      <p:sp>
        <p:nvSpPr>
          <p:cNvPr id="160" name="ZoneTexte 159"/>
          <p:cNvSpPr txBox="1"/>
          <p:nvPr/>
        </p:nvSpPr>
        <p:spPr>
          <a:xfrm>
            <a:off x="3979691" y="1243026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Sub</a:t>
            </a:r>
          </a:p>
        </p:txBody>
      </p:sp>
      <p:cxnSp>
        <p:nvCxnSpPr>
          <p:cNvPr id="162" name="Connecteur droit avec flèche 161"/>
          <p:cNvCxnSpPr>
            <a:stCxn id="24" idx="4"/>
            <a:endCxn id="23" idx="0"/>
          </p:cNvCxnSpPr>
          <p:nvPr/>
        </p:nvCxnSpPr>
        <p:spPr>
          <a:xfrm>
            <a:off x="3943002" y="1130539"/>
            <a:ext cx="1" cy="5320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Connecteur droit avec flèche 164"/>
          <p:cNvCxnSpPr>
            <a:stCxn id="23" idx="3"/>
            <a:endCxn id="46" idx="1"/>
          </p:cNvCxnSpPr>
          <p:nvPr/>
        </p:nvCxnSpPr>
        <p:spPr>
          <a:xfrm>
            <a:off x="4544289" y="2522914"/>
            <a:ext cx="180499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" name="ZoneTexte 166"/>
          <p:cNvSpPr txBox="1"/>
          <p:nvPr/>
        </p:nvSpPr>
        <p:spPr>
          <a:xfrm>
            <a:off x="5234819" y="2507793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Sub</a:t>
            </a:r>
          </a:p>
        </p:txBody>
      </p:sp>
      <p:sp>
        <p:nvSpPr>
          <p:cNvPr id="168" name="ZoneTexte 167"/>
          <p:cNvSpPr txBox="1"/>
          <p:nvPr/>
        </p:nvSpPr>
        <p:spPr>
          <a:xfrm>
            <a:off x="5223956" y="2242753"/>
            <a:ext cx="663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Pub</a:t>
            </a:r>
          </a:p>
        </p:txBody>
      </p:sp>
      <p:sp>
        <p:nvSpPr>
          <p:cNvPr id="169" name="ZoneTexte 168"/>
          <p:cNvSpPr txBox="1"/>
          <p:nvPr/>
        </p:nvSpPr>
        <p:spPr>
          <a:xfrm>
            <a:off x="9735227" y="4232994"/>
            <a:ext cx="13395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Appli Android</a:t>
            </a:r>
            <a:endParaRPr lang="fr-FR" sz="1600" dirty="0"/>
          </a:p>
        </p:txBody>
      </p:sp>
      <p:sp>
        <p:nvSpPr>
          <p:cNvPr id="2" name="ZoneTexte 1"/>
          <p:cNvSpPr txBox="1"/>
          <p:nvPr/>
        </p:nvSpPr>
        <p:spPr>
          <a:xfrm>
            <a:off x="354562" y="363894"/>
            <a:ext cx="1863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Schéma général: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4127" y="0"/>
            <a:ext cx="10515600" cy="1325563"/>
          </a:xfrm>
        </p:spPr>
        <p:txBody>
          <a:bodyPr/>
          <a:lstStyle/>
          <a:p>
            <a:r>
              <a:rPr lang="fr-FR" u="sng" dirty="0"/>
              <a:t>2)Présentation des capteurs:</a:t>
            </a:r>
          </a:p>
        </p:txBody>
      </p:sp>
      <p:sp>
        <p:nvSpPr>
          <p:cNvPr id="4" name="ZoneTexte 3"/>
          <p:cNvSpPr txBox="1"/>
          <p:nvPr/>
        </p:nvSpPr>
        <p:spPr>
          <a:xfrm>
            <a:off x="1770610" y="2876203"/>
            <a:ext cx="98422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0" dirty="0"/>
              <a:t>La définition de présence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4E2AB-CE2D-A442-AA04-02F52FCA9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207964"/>
            <a:ext cx="2747963" cy="851176"/>
          </a:xfrm>
        </p:spPr>
        <p:txBody>
          <a:bodyPr/>
          <a:lstStyle/>
          <a:p>
            <a:r>
              <a:rPr lang="fr-FR" err="1"/>
              <a:t>Flowchart</a:t>
            </a:r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D493C1-B22A-9E41-9ABD-97EB46BB5A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37" y="1059140"/>
            <a:ext cx="10140298" cy="494161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505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871259" y="141316"/>
            <a:ext cx="24855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 smtClean="0"/>
              <a:t>Uses Cases</a:t>
            </a:r>
            <a:endParaRPr lang="fr-FR" sz="4000" dirty="0"/>
          </a:p>
        </p:txBody>
      </p:sp>
      <p:sp>
        <p:nvSpPr>
          <p:cNvPr id="5" name="ZoneTexte 4"/>
          <p:cNvSpPr txBox="1"/>
          <p:nvPr/>
        </p:nvSpPr>
        <p:spPr>
          <a:xfrm>
            <a:off x="349134" y="849202"/>
            <a:ext cx="6724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Deux « utilisateurs » de l’application: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89956" y="1557088"/>
            <a:ext cx="513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tant que : parent (utilisateur)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1504604" y="2115827"/>
            <a:ext cx="102828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Besoin de pouvoir être avertis lorsqu’une zone de danger est atteinte par mon enfant</a:t>
            </a:r>
          </a:p>
          <a:p>
            <a:pPr marL="285750" indent="-285750">
              <a:buFontTx/>
              <a:buChar char="-"/>
            </a:pPr>
            <a:r>
              <a:rPr lang="fr-FR" dirty="0" smtClean="0">
                <a:sym typeface="Wingdings" panose="05000000000000000000" pitchFamily="2" charset="2"/>
              </a:rPr>
              <a:t> De manière sonore (haut – parleur) et directement sur mon téléphone (application)</a:t>
            </a:r>
          </a:p>
          <a:p>
            <a:pPr marL="285750" indent="-285750">
              <a:buFontTx/>
              <a:buChar char="-"/>
            </a:pPr>
            <a:endParaRPr lang="fr-FR" dirty="0">
              <a:sym typeface="Wingdings" panose="05000000000000000000" pitchFamily="2" charset="2"/>
            </a:endParaRPr>
          </a:p>
          <a:p>
            <a:pPr marL="285750" indent="-285750">
              <a:buFontTx/>
              <a:buChar char="-"/>
            </a:pPr>
            <a:r>
              <a:rPr lang="fr-FR" dirty="0" smtClean="0"/>
              <a:t>Besoin de pouvoir regarder le système de surveillance vidéo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Besoin de pouvoir gérer facilement l’application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Utilisation d’un système intelligent appareillé à l’application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735675" y="4490448"/>
            <a:ext cx="5041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En tant que : enfant (personne surveillée)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1504604" y="5136778"/>
            <a:ext cx="8237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-Besoin d’être avertis de manière sonore si j’atteints une zone de danger</a:t>
            </a:r>
            <a:endParaRPr lang="fr-FR" dirty="0"/>
          </a:p>
        </p:txBody>
      </p:sp>
      <p:sp>
        <p:nvSpPr>
          <p:cNvPr id="10" name="Espace réservé du numéro de diapositiv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1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D0584-EAC9-864E-BCB7-54D2FD74ED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661" y="-36676"/>
            <a:ext cx="8566404" cy="1077174"/>
          </a:xfrm>
        </p:spPr>
        <p:txBody>
          <a:bodyPr/>
          <a:lstStyle/>
          <a:p>
            <a:r>
              <a:rPr lang="en-US" u="sng" dirty="0"/>
              <a:t>Architecture </a:t>
            </a:r>
            <a:r>
              <a:rPr lang="en-US" u="sng" dirty="0" err="1"/>
              <a:t>logicielle</a:t>
            </a:r>
            <a:r>
              <a:rPr lang="en-US" u="sng" dirty="0"/>
              <a:t> et </a:t>
            </a:r>
            <a:r>
              <a:rPr lang="en-US" u="sng" dirty="0" err="1"/>
              <a:t>matérielle</a:t>
            </a:r>
            <a:r>
              <a:rPr lang="en-US" u="sng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69538-8E81-714F-819F-035D69416A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56" y="1785673"/>
            <a:ext cx="4980709" cy="26092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Besoins :</a:t>
            </a:r>
          </a:p>
          <a:p>
            <a:pPr marL="0" indent="0">
              <a:buNone/>
            </a:pPr>
            <a:r>
              <a:rPr lang="fr-FR" dirty="0"/>
              <a:t>	Capteur : présence ou PIR</a:t>
            </a:r>
          </a:p>
          <a:p>
            <a:pPr marL="0" indent="0">
              <a:buNone/>
            </a:pPr>
            <a:r>
              <a:rPr lang="fr-FR" dirty="0"/>
              <a:t>	Serveur : M5Stack</a:t>
            </a:r>
          </a:p>
          <a:p>
            <a:pPr marL="0" indent="0">
              <a:buNone/>
            </a:pPr>
            <a:r>
              <a:rPr lang="fr-FR" dirty="0"/>
              <a:t>	Client : Raspberry pi</a:t>
            </a:r>
          </a:p>
          <a:p>
            <a:pPr marL="0" indent="0">
              <a:buNone/>
            </a:pPr>
            <a:r>
              <a:rPr lang="fr-FR" dirty="0"/>
              <a:t>	Mémoire : Carte SD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2226AA4-60DA-CA41-AAE8-2C27F2150CEF}"/>
              </a:ext>
            </a:extLst>
          </p:cNvPr>
          <p:cNvGrpSpPr/>
          <p:nvPr/>
        </p:nvGrpSpPr>
        <p:grpSpPr>
          <a:xfrm>
            <a:off x="6382526" y="1020127"/>
            <a:ext cx="5445238" cy="5472748"/>
            <a:chOff x="6419102" y="1183776"/>
            <a:chExt cx="5445238" cy="547274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7EF6BF8-B0C8-AE41-89DB-0B64D03BEBB0}"/>
                </a:ext>
              </a:extLst>
            </p:cNvPr>
            <p:cNvSpPr txBox="1"/>
            <p:nvPr/>
          </p:nvSpPr>
          <p:spPr>
            <a:xfrm>
              <a:off x="8939069" y="4563546"/>
              <a:ext cx="3802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8DBD16C-DDD6-9A4C-860C-8B9FBCC9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102" y="4751524"/>
              <a:ext cx="2959100" cy="1905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ADDC38-8088-D749-9CA8-78EB489B4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1180" y="2844619"/>
              <a:ext cx="2423160" cy="131254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8D9790-7F1F-B34C-86E8-E77B1E52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8540" y="1183776"/>
              <a:ext cx="1894840" cy="1057321"/>
            </a:xfrm>
            <a:prstGeom prst="rect">
              <a:avLst/>
            </a:prstGeom>
          </p:spPr>
        </p:pic>
        <p:grpSp>
          <p:nvGrpSpPr>
            <p:cNvPr id="11" name="Graphic 16" descr="Wireless router">
              <a:extLst>
                <a:ext uri="{FF2B5EF4-FFF2-40B4-BE49-F238E27FC236}">
                  <a16:creationId xmlns:a16="http://schemas.microsoft.com/office/drawing/2014/main" id="{82EF25AF-B304-9843-B8E8-A3078D8B7165}"/>
                </a:ext>
              </a:extLst>
            </p:cNvPr>
            <p:cNvGrpSpPr/>
            <p:nvPr/>
          </p:nvGrpSpPr>
          <p:grpSpPr>
            <a:xfrm>
              <a:off x="9008641" y="4751524"/>
              <a:ext cx="241088" cy="240380"/>
              <a:chOff x="4144981" y="5662850"/>
              <a:chExt cx="241088" cy="240380"/>
            </a:xfrm>
          </p:grpSpPr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D4DCFBD6-4F3C-5A4B-9083-AE7352C6F847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E5D2B48E-1AF5-8649-A6E5-19FE42A072E7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60BC9593-040C-554B-8B98-782C5FF9CBA7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D44BD6F-AC69-FB4C-B060-8004734FDD31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6D05F53-7DC7-EE44-BF94-E97448F3C871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1CEA9AC-0444-A745-BE11-4F19B07ABEE6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E89DBD3-6592-C54E-B477-A911A42B0273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9" name="Graphic 16" descr="Wireless router">
              <a:extLst>
                <a:ext uri="{FF2B5EF4-FFF2-40B4-BE49-F238E27FC236}">
                  <a16:creationId xmlns:a16="http://schemas.microsoft.com/office/drawing/2014/main" id="{65F1D01D-EE6E-6642-8D51-56ACCD1F6586}"/>
                </a:ext>
              </a:extLst>
            </p:cNvPr>
            <p:cNvGrpSpPr/>
            <p:nvPr/>
          </p:nvGrpSpPr>
          <p:grpSpPr>
            <a:xfrm>
              <a:off x="9667452" y="3440748"/>
              <a:ext cx="241088" cy="240380"/>
              <a:chOff x="4144981" y="5662850"/>
              <a:chExt cx="241088" cy="240380"/>
            </a:xfrm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1803C19-64F0-3C48-B30B-0DD1F4888DC2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D3C00F6-5BB2-EA40-808C-1D037E6E6C54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2D7BDEB-267C-1845-A70F-973DD0CD634E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A5E6EFF-FB4D-D441-98EE-5CB535B9A3FA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6503DB-7A27-204A-B76D-B39D0660EA36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CEFCBCF-CBF3-CA48-BA54-52CCA362D54C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A48AE99-8425-1B40-9F15-4A6927E69879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FA53142-082B-E04F-8096-098075B96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760" y="210089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51F6240-724F-A544-8241-E815ED543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6580" y="210114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FA71CC-F4D1-804F-A913-ACBA0DC7D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0400" y="2101147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838738F-0FC1-FF45-BB3C-202E1743F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1840" y="2101146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E489B8-3889-F943-93AD-3252A9D99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3280" y="2101145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880ED3B-2564-034E-8B6C-07D0DAE9BD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4720" y="2101144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C658243-AA1B-6141-AA05-B9302BFD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489111">
              <a:off x="9169923" y="1382829"/>
              <a:ext cx="774576" cy="1325563"/>
            </a:xfrm>
            <a:prstGeom prst="rect">
              <a:avLst/>
            </a:prstGeom>
          </p:spPr>
        </p:pic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16737F2-E19A-7147-A1DA-158418C62600}"/>
                </a:ext>
              </a:extLst>
            </p:cNvPr>
            <p:cNvCxnSpPr>
              <a:cxnSpLocks/>
              <a:stCxn id="20" idx="5"/>
              <a:endCxn id="17" idx="3"/>
            </p:cNvCxnSpPr>
            <p:nvPr/>
          </p:nvCxnSpPr>
          <p:spPr>
            <a:xfrm flipH="1">
              <a:off x="9199384" y="3510948"/>
              <a:ext cx="546067" cy="1240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5F6FD92-978A-6C40-82EC-8D22997F050E}"/>
                </a:ext>
              </a:extLst>
            </p:cNvPr>
            <p:cNvSpPr txBox="1"/>
            <p:nvPr/>
          </p:nvSpPr>
          <p:spPr>
            <a:xfrm>
              <a:off x="9620279" y="3253930"/>
              <a:ext cx="5027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F37C16E5-DD14-D34C-BC3A-8AB92027FC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503" y="3967587"/>
            <a:ext cx="2235975" cy="2235975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698269" y="828310"/>
            <a:ext cx="64174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Capteur de Présence:</a:t>
            </a:r>
            <a:endParaRPr lang="fr-FR" sz="32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0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u="sng" dirty="0"/>
              <a:t>Objectif du projet: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Créer un système intelligent de surveillance et de régulation du comportement pour les besoins de l’enfant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59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41EA0-36B3-4142-BC13-70D27777A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42" y="210194"/>
            <a:ext cx="7607531" cy="640716"/>
          </a:xfrm>
        </p:spPr>
        <p:txBody>
          <a:bodyPr>
            <a:normAutofit fontScale="90000"/>
          </a:bodyPr>
          <a:lstStyle/>
          <a:p>
            <a:r>
              <a:rPr lang="en-US" u="sng" dirty="0" err="1"/>
              <a:t>Fonctionnalités</a:t>
            </a:r>
            <a:r>
              <a:rPr lang="en-US" u="sng" dirty="0"/>
              <a:t> de </a:t>
            </a:r>
            <a:r>
              <a:rPr lang="en-US" u="sng" dirty="0" err="1"/>
              <a:t>l’application</a:t>
            </a:r>
            <a:r>
              <a:rPr lang="en-US" u="sng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8CC94-7E18-864A-987F-106E6E6C7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086107" cy="4351338"/>
          </a:xfrm>
        </p:spPr>
        <p:txBody>
          <a:bodyPr>
            <a:normAutofit/>
          </a:bodyPr>
          <a:lstStyle/>
          <a:p>
            <a:r>
              <a:rPr lang="fr-FR" dirty="0"/>
              <a:t>Récupération, depuis un capteur la présence d’une personne par infra rouge (Passive Infra </a:t>
            </a:r>
            <a:r>
              <a:rPr lang="fr-FR" dirty="0" err="1"/>
              <a:t>Red</a:t>
            </a:r>
            <a:r>
              <a:rPr lang="fr-FR" dirty="0"/>
              <a:t> </a:t>
            </a:r>
            <a:r>
              <a:rPr lang="fr-FR" dirty="0" err="1"/>
              <a:t>sensor</a:t>
            </a:r>
            <a:r>
              <a:rPr lang="fr-FR" dirty="0"/>
              <a:t>)</a:t>
            </a:r>
          </a:p>
          <a:p>
            <a:r>
              <a:rPr lang="fr-FR" dirty="0"/>
              <a:t>Collecte et traitement des données par le M5STACK puis envoi (</a:t>
            </a:r>
            <a:r>
              <a:rPr lang="fr-FR" dirty="0" err="1"/>
              <a:t>noeud</a:t>
            </a:r>
            <a:r>
              <a:rPr lang="fr-FR" dirty="0"/>
              <a:t> émetteur)</a:t>
            </a:r>
          </a:p>
          <a:p>
            <a:r>
              <a:rPr lang="fr-FR" dirty="0"/>
              <a:t>Communication du serveur au client Raspberry PI 3</a:t>
            </a:r>
          </a:p>
          <a:p>
            <a:r>
              <a:rPr lang="fr-FR" dirty="0"/>
              <a:t>Vérification de l’identité de la personne </a:t>
            </a:r>
            <a:r>
              <a:rPr lang="fr-FR" dirty="0" err="1"/>
              <a:t>grace</a:t>
            </a:r>
            <a:r>
              <a:rPr lang="fr-FR" dirty="0"/>
              <a:t> à la reconnaissance corporelle via caméra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4D2D2397-EBD1-0F44-B405-3931AC8F0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4946" y="4473397"/>
            <a:ext cx="2988922" cy="1909973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A17769E1-6A74-E443-823B-AF710689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9639" y="2671019"/>
            <a:ext cx="2447581" cy="13159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B1F09A0-8592-FC43-9579-DE6F84FAE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1709" y="1005841"/>
            <a:ext cx="1913937" cy="1060081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574E515-07D3-D743-9CA6-2CE42852CF83}"/>
              </a:ext>
            </a:extLst>
          </p:cNvPr>
          <p:cNvCxnSpPr>
            <a:cxnSpLocks/>
          </p:cNvCxnSpPr>
          <p:nvPr/>
        </p:nvCxnSpPr>
        <p:spPr>
          <a:xfrm flipH="1">
            <a:off x="10823429" y="1925357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D62BE1E-753C-8C41-A1D6-DD59922AA78C}"/>
              </a:ext>
            </a:extLst>
          </p:cNvPr>
          <p:cNvCxnSpPr>
            <a:cxnSpLocks/>
          </p:cNvCxnSpPr>
          <p:nvPr/>
        </p:nvCxnSpPr>
        <p:spPr>
          <a:xfrm flipH="1">
            <a:off x="10908094" y="1925608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F064B8-5A13-8644-9DE1-080580AB9691}"/>
              </a:ext>
            </a:extLst>
          </p:cNvPr>
          <p:cNvCxnSpPr>
            <a:cxnSpLocks/>
          </p:cNvCxnSpPr>
          <p:nvPr/>
        </p:nvCxnSpPr>
        <p:spPr>
          <a:xfrm flipH="1">
            <a:off x="10992759" y="1925607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05C9B61-CB1F-B748-A3D2-26648C6149B7}"/>
              </a:ext>
            </a:extLst>
          </p:cNvPr>
          <p:cNvCxnSpPr>
            <a:cxnSpLocks/>
          </p:cNvCxnSpPr>
          <p:nvPr/>
        </p:nvCxnSpPr>
        <p:spPr>
          <a:xfrm flipH="1">
            <a:off x="11085121" y="1925606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5F74EC0E-2B7E-6840-9E8B-6CF31F8E41BE}"/>
              </a:ext>
            </a:extLst>
          </p:cNvPr>
          <p:cNvCxnSpPr>
            <a:cxnSpLocks/>
          </p:cNvCxnSpPr>
          <p:nvPr/>
        </p:nvCxnSpPr>
        <p:spPr>
          <a:xfrm flipH="1">
            <a:off x="11177482" y="1925605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84C88A3-1846-384B-89EB-A74588A75F62}"/>
              </a:ext>
            </a:extLst>
          </p:cNvPr>
          <p:cNvCxnSpPr>
            <a:cxnSpLocks/>
          </p:cNvCxnSpPr>
          <p:nvPr/>
        </p:nvCxnSpPr>
        <p:spPr>
          <a:xfrm flipH="1">
            <a:off x="11269844" y="1925604"/>
            <a:ext cx="531079" cy="7609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4FFE42C-71C3-B14F-885D-2C0A6C224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8489111">
            <a:off x="9325648" y="1205414"/>
            <a:ext cx="782382" cy="1329023"/>
          </a:xfrm>
          <a:prstGeom prst="rect">
            <a:avLst/>
          </a:prstGeom>
        </p:spPr>
      </p:pic>
      <p:pic>
        <p:nvPicPr>
          <p:cNvPr id="34" name="Image 4">
            <a:extLst>
              <a:ext uri="{FF2B5EF4-FFF2-40B4-BE49-F238E27FC236}">
                <a16:creationId xmlns:a16="http://schemas.microsoft.com/office/drawing/2014/main" id="{7746B17E-7EE5-2C49-B72D-0F26EA20AAF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1709" y="2734010"/>
            <a:ext cx="249615" cy="343221"/>
          </a:xfrm>
          <a:prstGeom prst="rect">
            <a:avLst/>
          </a:prstGeom>
        </p:spPr>
      </p:pic>
      <p:pic>
        <p:nvPicPr>
          <p:cNvPr id="66" name="Image 4">
            <a:extLst>
              <a:ext uri="{FF2B5EF4-FFF2-40B4-BE49-F238E27FC236}">
                <a16:creationId xmlns:a16="http://schemas.microsoft.com/office/drawing/2014/main" id="{A0B5902D-530B-404E-82A5-DB792E576FC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4831" y="4567531"/>
            <a:ext cx="249615" cy="343221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322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859A-DD29-9346-89A8-55F3035B0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7100" y="500062"/>
            <a:ext cx="4076700" cy="1325563"/>
          </a:xfrm>
        </p:spPr>
        <p:txBody>
          <a:bodyPr/>
          <a:lstStyle/>
          <a:p>
            <a:pPr algn="ctr"/>
            <a:r>
              <a:rPr lang="en-US" dirty="0" err="1"/>
              <a:t>Noeud</a:t>
            </a:r>
            <a:r>
              <a:rPr lang="en-US" dirty="0"/>
              <a:t> </a:t>
            </a:r>
            <a:r>
              <a:rPr lang="en-US" dirty="0" err="1"/>
              <a:t>émetteur</a:t>
            </a:r>
            <a:r>
              <a:rPr lang="en-US" dirty="0"/>
              <a:t/>
            </a:r>
            <a:br>
              <a:rPr lang="en-US" dirty="0"/>
            </a:br>
            <a:r>
              <a:rPr lang="en-US" u="sng" dirty="0">
                <a:solidFill>
                  <a:srgbClr val="FF0000"/>
                </a:solidFill>
              </a:rPr>
              <a:t>CAPTEUR PIR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21FEB-FF3E-3A49-8D45-55E8C911AF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393" y="932978"/>
            <a:ext cx="6176963" cy="453583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fr-FR" u="sng" dirty="0"/>
              <a:t>Liste des instructions:</a:t>
            </a:r>
          </a:p>
          <a:p>
            <a:pPr marL="0" indent="0">
              <a:buNone/>
            </a:pPr>
            <a:endParaRPr lang="fr-FR" dirty="0"/>
          </a:p>
          <a:p>
            <a:pPr lvl="1"/>
            <a:r>
              <a:rPr lang="fr-FR" sz="2200" dirty="0"/>
              <a:t>Si un mouvement est détecté le signal en sortie du capteur est mis au niveau HAUT (1)</a:t>
            </a:r>
          </a:p>
          <a:p>
            <a:pPr lvl="1"/>
            <a:r>
              <a:rPr lang="fr-FR" sz="2200" dirty="0"/>
              <a:t>Si aucun mouvement n’est détecté le signal en sortie du capteur est mis au niveau BAS (0) </a:t>
            </a:r>
          </a:p>
          <a:p>
            <a:pPr marL="457200" lvl="1" indent="0">
              <a:buNone/>
            </a:pPr>
            <a:endParaRPr lang="fr-FR" dirty="0"/>
          </a:p>
          <a:p>
            <a:pPr lvl="1"/>
            <a:r>
              <a:rPr lang="fr-FR" dirty="0"/>
              <a:t>Envoie des données au récepteur par paquets</a:t>
            </a:r>
          </a:p>
          <a:p>
            <a:pPr lvl="2"/>
            <a:r>
              <a:rPr lang="fr-FR" dirty="0">
                <a:solidFill>
                  <a:srgbClr val="FF0000"/>
                </a:solidFill>
              </a:rPr>
              <a:t>Génération périodique du </a:t>
            </a:r>
            <a:r>
              <a:rPr lang="fr-FR" dirty="0" err="1">
                <a:solidFill>
                  <a:srgbClr val="FF0000"/>
                </a:solidFill>
              </a:rPr>
              <a:t>sensing</a:t>
            </a:r>
            <a:r>
              <a:rPr lang="fr-FR" dirty="0">
                <a:solidFill>
                  <a:srgbClr val="FF0000"/>
                </a:solidFill>
              </a:rPr>
              <a:t> et apériodique de l’envoi des paquets</a:t>
            </a:r>
          </a:p>
          <a:p>
            <a:pPr lvl="2"/>
            <a:endParaRPr lang="fr-FR" dirty="0"/>
          </a:p>
          <a:p>
            <a:pPr lvl="1"/>
            <a:r>
              <a:rPr lang="fr-FR" dirty="0"/>
              <a:t>Une série de 0 est reçu tant que aucun mouvement n’est détecté,</a:t>
            </a:r>
          </a:p>
          <a:p>
            <a:pPr lvl="1"/>
            <a:endParaRPr lang="fr-FR" dirty="0"/>
          </a:p>
          <a:p>
            <a:pPr lvl="1"/>
            <a:r>
              <a:rPr lang="fr-FR" dirty="0"/>
              <a:t>Une fois un mouvement détecté, on reçoit une série de 1,</a:t>
            </a:r>
          </a:p>
          <a:p>
            <a:pPr lvl="1"/>
            <a:r>
              <a:rPr lang="fr-FR" dirty="0"/>
              <a:t>La transmission ne se fait qu’après 5 seconde de « réception »  </a:t>
            </a:r>
          </a:p>
        </p:txBody>
      </p:sp>
      <p:pic>
        <p:nvPicPr>
          <p:cNvPr id="1026" name="Picture 2" descr="https://cdn.instructables.com/FXW/S6GH/FYNTA23Z/FXWS6GHFYNTA23Z.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31" y="1858480"/>
            <a:ext cx="2999886" cy="2739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manuel-esteban.com/wp-content/uploads/2014/06/moniteur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922"/>
          <a:stretch/>
        </p:blipFill>
        <p:spPr bwMode="auto">
          <a:xfrm>
            <a:off x="10350194" y="1825625"/>
            <a:ext cx="1528213" cy="413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46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EA04E-AD42-D944-9899-AB4394DE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280" y="823812"/>
            <a:ext cx="3840063" cy="568333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include &lt;</a:t>
            </a:r>
            <a:r>
              <a:rPr lang="en-GB" sz="1200" dirty="0" err="1"/>
              <a:t>WiFi.h</a:t>
            </a:r>
            <a:r>
              <a:rPr lang="en-GB" sz="1200" dirty="0"/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 err="1"/>
              <a:t>const</a:t>
            </a:r>
            <a:r>
              <a:rPr lang="en-US" sz="1200" dirty="0"/>
              <a:t> char* </a:t>
            </a:r>
            <a:r>
              <a:rPr lang="en-US" sz="1200" dirty="0" err="1"/>
              <a:t>ssid</a:t>
            </a:r>
            <a:r>
              <a:rPr lang="en-US" sz="1200" dirty="0"/>
              <a:t> = "Ben";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 err="1"/>
              <a:t>const</a:t>
            </a:r>
            <a:r>
              <a:rPr lang="en-US" sz="1200" dirty="0"/>
              <a:t> char* password = "D2D8AFC9A8";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 err="1"/>
              <a:t>WiFiClient</a:t>
            </a:r>
            <a:r>
              <a:rPr lang="en-US" sz="1200" dirty="0"/>
              <a:t> </a:t>
            </a:r>
            <a:r>
              <a:rPr lang="en-US" sz="1200" dirty="0" err="1"/>
              <a:t>espClient</a:t>
            </a:r>
            <a:r>
              <a:rPr lang="en-US" sz="1200" dirty="0"/>
              <a:t>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void </a:t>
            </a:r>
            <a:r>
              <a:rPr lang="en-US" sz="1200" dirty="0" err="1"/>
              <a:t>setup_wifi</a:t>
            </a:r>
            <a:r>
              <a:rPr lang="en-US" sz="1200" dirty="0"/>
              <a:t>()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100" dirty="0"/>
              <a:t>  </a:t>
            </a:r>
            <a:r>
              <a:rPr lang="en-US" sz="1200" dirty="0"/>
              <a:t>delay(10);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// We start by connecting to a </a:t>
            </a:r>
            <a:r>
              <a:rPr lang="en-US" sz="1200" dirty="0" err="1"/>
              <a:t>WiFi</a:t>
            </a:r>
            <a:r>
              <a:rPr lang="en-US" sz="1200" dirty="0"/>
              <a:t> network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Serial.println</a:t>
            </a:r>
            <a:r>
              <a:rPr lang="en-US" sz="1200" dirty="0"/>
              <a:t>();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</a:t>
            </a:r>
            <a:r>
              <a:rPr lang="en-US" sz="1200" dirty="0"/>
              <a:t>("Connecting to ");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Serial.println</a:t>
            </a:r>
            <a:r>
              <a:rPr lang="en-US" sz="1200" dirty="0"/>
              <a:t>(</a:t>
            </a:r>
            <a:r>
              <a:rPr lang="en-US" sz="1200" dirty="0" err="1"/>
              <a:t>ssid</a:t>
            </a:r>
            <a:r>
              <a:rPr lang="en-US" sz="1200" dirty="0"/>
              <a:t>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WiFi.begin</a:t>
            </a:r>
            <a:r>
              <a:rPr lang="en-US" sz="1200" dirty="0"/>
              <a:t>(</a:t>
            </a:r>
            <a:r>
              <a:rPr lang="en-US" sz="1200" dirty="0" err="1"/>
              <a:t>ssid</a:t>
            </a:r>
            <a:r>
              <a:rPr lang="en-US" sz="1200" dirty="0"/>
              <a:t>, password);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while (</a:t>
            </a:r>
            <a:r>
              <a:rPr lang="en-US" sz="1200" dirty="0" err="1"/>
              <a:t>WiFi.status</a:t>
            </a:r>
            <a:r>
              <a:rPr lang="en-US" sz="1200" dirty="0"/>
              <a:t>() != WL_CONNECTED)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      delay(500);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      </a:t>
            </a:r>
            <a:r>
              <a:rPr lang="en-US" sz="1200" dirty="0" err="1"/>
              <a:t>Serial.print</a:t>
            </a:r>
            <a:r>
              <a:rPr lang="en-US" sz="1200" dirty="0"/>
              <a:t>(".");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     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         </a:t>
            </a:r>
            <a:r>
              <a:rPr lang="en-US" sz="1200" dirty="0" err="1"/>
              <a:t>Serial.println</a:t>
            </a:r>
            <a:r>
              <a:rPr lang="en-US" sz="1200" dirty="0"/>
              <a:t>("");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         </a:t>
            </a:r>
            <a:r>
              <a:rPr lang="en-US" sz="1200" dirty="0" err="1"/>
              <a:t>Serial.println</a:t>
            </a:r>
            <a:r>
              <a:rPr lang="en-US" sz="1200" dirty="0"/>
              <a:t>("</a:t>
            </a:r>
            <a:r>
              <a:rPr lang="en-US" sz="1200" dirty="0" err="1"/>
              <a:t>WiFi</a:t>
            </a:r>
            <a:r>
              <a:rPr lang="en-US" sz="1200" dirty="0"/>
              <a:t> connected");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         </a:t>
            </a:r>
            <a:r>
              <a:rPr lang="en-US" sz="1200" dirty="0" err="1"/>
              <a:t>Serial.println</a:t>
            </a:r>
            <a:r>
              <a:rPr lang="en-US" sz="1200" dirty="0"/>
              <a:t>("IP address: ");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          </a:t>
            </a:r>
            <a:r>
              <a:rPr lang="en-US" sz="1200" dirty="0" err="1"/>
              <a:t>Serial.println</a:t>
            </a:r>
            <a:r>
              <a:rPr lang="en-US" sz="1200" dirty="0"/>
              <a:t>(</a:t>
            </a:r>
            <a:r>
              <a:rPr lang="en-US" sz="1200" dirty="0" err="1"/>
              <a:t>WiFi.localIP</a:t>
            </a:r>
            <a:r>
              <a:rPr lang="en-US" sz="1200" dirty="0"/>
              <a:t>());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     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25FBD-B8F7-494B-99E8-3A9034DD2F00}"/>
              </a:ext>
            </a:extLst>
          </p:cNvPr>
          <p:cNvSpPr txBox="1"/>
          <p:nvPr/>
        </p:nvSpPr>
        <p:spPr>
          <a:xfrm>
            <a:off x="3871739" y="2838574"/>
            <a:ext cx="1665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WIFI SETUP CONNEXION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AF50-CC3A-3743-88AB-4ACD05D8AB91}"/>
              </a:ext>
            </a:extLst>
          </p:cNvPr>
          <p:cNvSpPr txBox="1"/>
          <p:nvPr/>
        </p:nvSpPr>
        <p:spPr>
          <a:xfrm>
            <a:off x="2950366" y="871016"/>
            <a:ext cx="29511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Déclaration de la librairie</a:t>
            </a:r>
          </a:p>
          <a:p>
            <a:r>
              <a:rPr lang="fr-FR" dirty="0">
                <a:solidFill>
                  <a:srgbClr val="7030A0"/>
                </a:solidFill>
              </a:rPr>
              <a:t>Et des variables de connexion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20DF-212B-AF49-B030-27BA7661291B}"/>
              </a:ext>
            </a:extLst>
          </p:cNvPr>
          <p:cNvSpPr txBox="1"/>
          <p:nvPr/>
        </p:nvSpPr>
        <p:spPr>
          <a:xfrm>
            <a:off x="3593205" y="4959633"/>
            <a:ext cx="1665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Confirmation de connexion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59702D-DCD2-6A4B-AD19-28044295A8F5}"/>
              </a:ext>
            </a:extLst>
          </p:cNvPr>
          <p:cNvSpPr txBox="1"/>
          <p:nvPr/>
        </p:nvSpPr>
        <p:spPr>
          <a:xfrm>
            <a:off x="2619311" y="273269"/>
            <a:ext cx="295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partie WIFI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Arduino</a:t>
            </a:r>
            <a:endParaRPr lang="fr-F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2EC71D8-F347-DA44-A237-90C0BBBE7D7B}"/>
              </a:ext>
            </a:extLst>
          </p:cNvPr>
          <p:cNvSpPr txBox="1">
            <a:spLocks/>
          </p:cNvSpPr>
          <p:nvPr/>
        </p:nvSpPr>
        <p:spPr>
          <a:xfrm>
            <a:off x="6511146" y="1712654"/>
            <a:ext cx="3840063" cy="32469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const</a:t>
            </a:r>
            <a:r>
              <a:rPr lang="en-GB" sz="1200" dirty="0"/>
              <a:t> </a:t>
            </a:r>
            <a:r>
              <a:rPr lang="en-GB" sz="1200" dirty="0" err="1"/>
              <a:t>int</a:t>
            </a:r>
            <a:r>
              <a:rPr lang="en-GB" sz="1200" dirty="0"/>
              <a:t> pin = 5; // </a:t>
            </a:r>
            <a:r>
              <a:rPr lang="en-GB" sz="1200" dirty="0" err="1"/>
              <a:t>broche</a:t>
            </a:r>
            <a:r>
              <a:rPr lang="en-GB" sz="1200" dirty="0"/>
              <a:t> du </a:t>
            </a:r>
            <a:r>
              <a:rPr lang="en-GB" sz="1200" dirty="0" err="1"/>
              <a:t>capteur</a:t>
            </a:r>
            <a:r>
              <a:rPr lang="en-GB" sz="1200" dirty="0"/>
              <a:t> PIR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int</a:t>
            </a:r>
            <a:r>
              <a:rPr lang="en-GB" sz="1200" dirty="0"/>
              <a:t> </a:t>
            </a:r>
            <a:r>
              <a:rPr lang="en-GB" sz="1200" dirty="0" err="1"/>
              <a:t>pirState</a:t>
            </a:r>
            <a:r>
              <a:rPr lang="en-GB" sz="1200" dirty="0"/>
              <a:t> = LOW; //</a:t>
            </a:r>
            <a:r>
              <a:rPr lang="en-GB" sz="1200" dirty="0" err="1"/>
              <a:t>etat</a:t>
            </a:r>
            <a:r>
              <a:rPr lang="en-GB" sz="1200" dirty="0"/>
              <a:t> du sensor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int</a:t>
            </a:r>
            <a:r>
              <a:rPr lang="en-GB" sz="1200" dirty="0"/>
              <a:t> </a:t>
            </a:r>
            <a:r>
              <a:rPr lang="en-GB" sz="1200" dirty="0" err="1"/>
              <a:t>buttonState</a:t>
            </a:r>
            <a:r>
              <a:rPr lang="en-GB" sz="1200" dirty="0"/>
              <a:t> = 0; // </a:t>
            </a:r>
            <a:r>
              <a:rPr lang="en-GB" sz="1200" dirty="0" err="1"/>
              <a:t>etat</a:t>
            </a:r>
            <a:r>
              <a:rPr lang="en-GB" sz="1200" dirty="0"/>
              <a:t> de la sortie du </a:t>
            </a:r>
            <a:r>
              <a:rPr lang="en-GB" sz="1200" dirty="0" err="1"/>
              <a:t>capteur</a:t>
            </a:r>
            <a:endParaRPr lang="en-GB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void setup()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Serial.begin</a:t>
            </a:r>
            <a:r>
              <a:rPr lang="en-GB" sz="1200" dirty="0"/>
              <a:t>(115200);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setup_wifi</a:t>
            </a:r>
            <a:r>
              <a:rPr lang="en-GB" sz="1200" dirty="0"/>
              <a:t>();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pinMode</a:t>
            </a:r>
            <a:r>
              <a:rPr lang="en-GB" sz="1200" dirty="0"/>
              <a:t>(</a:t>
            </a:r>
            <a:r>
              <a:rPr lang="en-GB" sz="1200" dirty="0" err="1"/>
              <a:t>pin,INPUT</a:t>
            </a:r>
            <a:r>
              <a:rPr lang="en-GB" sz="1200" dirty="0"/>
              <a:t>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client.setServer</a:t>
            </a:r>
            <a:r>
              <a:rPr lang="en-GB" sz="1200" dirty="0"/>
              <a:t>(</a:t>
            </a:r>
            <a:r>
              <a:rPr lang="en-GB" sz="1200" dirty="0" err="1"/>
              <a:t>mqtt_server</a:t>
            </a:r>
            <a:r>
              <a:rPr lang="en-GB" sz="1200" dirty="0"/>
              <a:t>, 1883);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client.setCallback</a:t>
            </a:r>
            <a:r>
              <a:rPr lang="en-GB" sz="1200" dirty="0"/>
              <a:t>(</a:t>
            </a:r>
            <a:r>
              <a:rPr lang="en-GB" sz="1200" dirty="0" err="1"/>
              <a:t>callback</a:t>
            </a:r>
            <a:r>
              <a:rPr lang="en-GB" sz="12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128784B-2111-2343-8FA1-BD522FAB09AA}"/>
              </a:ext>
            </a:extLst>
          </p:cNvPr>
          <p:cNvSpPr txBox="1"/>
          <p:nvPr/>
        </p:nvSpPr>
        <p:spPr>
          <a:xfrm>
            <a:off x="9445329" y="2610356"/>
            <a:ext cx="19363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Setup de tous les paramètres permettant l’exécution du programme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A655AA-83C8-474A-9394-0796FF020E31}"/>
              </a:ext>
            </a:extLst>
          </p:cNvPr>
          <p:cNvSpPr txBox="1"/>
          <p:nvPr/>
        </p:nvSpPr>
        <p:spPr>
          <a:xfrm>
            <a:off x="9827206" y="1510694"/>
            <a:ext cx="1665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Déclaration des variables et du brochage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901D3E-10A6-5346-9940-F62A3A07DECF}"/>
              </a:ext>
            </a:extLst>
          </p:cNvPr>
          <p:cNvSpPr txBox="1"/>
          <p:nvPr/>
        </p:nvSpPr>
        <p:spPr>
          <a:xfrm>
            <a:off x="7320456" y="273269"/>
            <a:ext cx="2951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partie PIR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Arduino</a:t>
            </a:r>
            <a:endParaRPr lang="fr-F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55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PIR et </a:t>
            </a:r>
            <a:r>
              <a:rPr lang="fr-FR" dirty="0" err="1"/>
              <a:t>Raspberry</a:t>
            </a:r>
            <a:r>
              <a:rPr lang="fr-FR" dirty="0"/>
              <a:t> PI </a:t>
            </a:r>
          </a:p>
        </p:txBody>
      </p:sp>
      <p:grpSp>
        <p:nvGrpSpPr>
          <p:cNvPr id="7" name="Group 45">
            <a:extLst>
              <a:ext uri="{FF2B5EF4-FFF2-40B4-BE49-F238E27FC236}">
                <a16:creationId xmlns:a16="http://schemas.microsoft.com/office/drawing/2014/main" id="{F2226AA4-60DA-CA41-AAE8-2C27F2150CEF}"/>
              </a:ext>
            </a:extLst>
          </p:cNvPr>
          <p:cNvGrpSpPr/>
          <p:nvPr/>
        </p:nvGrpSpPr>
        <p:grpSpPr>
          <a:xfrm>
            <a:off x="6096000" y="2463002"/>
            <a:ext cx="4759438" cy="3851151"/>
            <a:chOff x="6419102" y="1183776"/>
            <a:chExt cx="5445238" cy="5472748"/>
          </a:xfrm>
        </p:grpSpPr>
        <p:sp>
          <p:nvSpPr>
            <p:cNvPr id="8" name="TextBox 41">
              <a:extLst>
                <a:ext uri="{FF2B5EF4-FFF2-40B4-BE49-F238E27FC236}">
                  <a16:creationId xmlns:a16="http://schemas.microsoft.com/office/drawing/2014/main" id="{F7EF6BF8-B0C8-AE41-89DB-0B64D03BEBB0}"/>
                </a:ext>
              </a:extLst>
            </p:cNvPr>
            <p:cNvSpPr txBox="1"/>
            <p:nvPr/>
          </p:nvSpPr>
          <p:spPr>
            <a:xfrm>
              <a:off x="8939069" y="4563546"/>
              <a:ext cx="3802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B8DBD16C-DDD6-9A4C-860C-8B9FBCC9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102" y="4751524"/>
              <a:ext cx="2959100" cy="1905000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E7ADDC38-8088-D749-9CA8-78EB489B4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1180" y="2844619"/>
              <a:ext cx="2423160" cy="1312545"/>
            </a:xfrm>
            <a:prstGeom prst="rect">
              <a:avLst/>
            </a:prstGeom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0C8D9790-7F1F-B34C-86E8-E77B1E52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8540" y="1183776"/>
              <a:ext cx="1894840" cy="1057321"/>
            </a:xfrm>
            <a:prstGeom prst="rect">
              <a:avLst/>
            </a:prstGeom>
          </p:spPr>
        </p:pic>
        <p:grpSp>
          <p:nvGrpSpPr>
            <p:cNvPr id="12" name="Graphic 16" descr="Wireless router">
              <a:extLst>
                <a:ext uri="{FF2B5EF4-FFF2-40B4-BE49-F238E27FC236}">
                  <a16:creationId xmlns:a16="http://schemas.microsoft.com/office/drawing/2014/main" id="{82EF25AF-B304-9843-B8E8-A3078D8B7165}"/>
                </a:ext>
              </a:extLst>
            </p:cNvPr>
            <p:cNvGrpSpPr/>
            <p:nvPr/>
          </p:nvGrpSpPr>
          <p:grpSpPr>
            <a:xfrm>
              <a:off x="9008641" y="4751524"/>
              <a:ext cx="241088" cy="240380"/>
              <a:chOff x="4144981" y="5662850"/>
              <a:chExt cx="241088" cy="240380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D4DCFBD6-4F3C-5A4B-9083-AE7352C6F847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E5D2B48E-1AF5-8649-A6E5-19FE42A072E7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0BC9593-040C-554B-8B98-782C5FF9CBA7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0D44BD6F-AC69-FB4C-B060-8004734FDD31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6D05F53-7DC7-EE44-BF94-E97448F3C871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31CEA9AC-0444-A745-BE11-4F19B07ABEE6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BE89DBD3-6592-C54E-B477-A911A42B0273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aphic 16" descr="Wireless router">
              <a:extLst>
                <a:ext uri="{FF2B5EF4-FFF2-40B4-BE49-F238E27FC236}">
                  <a16:creationId xmlns:a16="http://schemas.microsoft.com/office/drawing/2014/main" id="{65F1D01D-EE6E-6642-8D51-56ACCD1F6586}"/>
                </a:ext>
              </a:extLst>
            </p:cNvPr>
            <p:cNvGrpSpPr/>
            <p:nvPr/>
          </p:nvGrpSpPr>
          <p:grpSpPr>
            <a:xfrm>
              <a:off x="9667452" y="3440748"/>
              <a:ext cx="241088" cy="240380"/>
              <a:chOff x="4144981" y="5662850"/>
              <a:chExt cx="241088" cy="240380"/>
            </a:xfrm>
          </p:grpSpPr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51803C19-64F0-3C48-B30B-0DD1F4888DC2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FD3C00F6-5BB2-EA40-808C-1D037E6E6C54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32D7BDEB-267C-1845-A70F-973DD0CD634E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FA5E6EFF-FB4D-D441-98EE-5CB535B9A3FA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2F6503DB-7A27-204A-B76D-B39D0660EA36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CCEFCBCF-CBF3-CA48-BA54-52CCA362D54C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EA48AE99-8425-1B40-9F15-4A6927E69879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cxnSp>
          <p:nvCxnSpPr>
            <p:cNvPr id="14" name="Straight Connector 27">
              <a:extLst>
                <a:ext uri="{FF2B5EF4-FFF2-40B4-BE49-F238E27FC236}">
                  <a16:creationId xmlns:a16="http://schemas.microsoft.com/office/drawing/2014/main" id="{EFA53142-082B-E04F-8096-098075B96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760" y="210089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0">
              <a:extLst>
                <a:ext uri="{FF2B5EF4-FFF2-40B4-BE49-F238E27FC236}">
                  <a16:creationId xmlns:a16="http://schemas.microsoft.com/office/drawing/2014/main" id="{F51F6240-724F-A544-8241-E815ED543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6580" y="210114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1">
              <a:extLst>
                <a:ext uri="{FF2B5EF4-FFF2-40B4-BE49-F238E27FC236}">
                  <a16:creationId xmlns:a16="http://schemas.microsoft.com/office/drawing/2014/main" id="{47FA71CC-F4D1-804F-A913-ACBA0DC7D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0400" y="2101147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2">
              <a:extLst>
                <a:ext uri="{FF2B5EF4-FFF2-40B4-BE49-F238E27FC236}">
                  <a16:creationId xmlns:a16="http://schemas.microsoft.com/office/drawing/2014/main" id="{7838738F-0FC1-FF45-BB3C-202E1743F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1840" y="2101146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3">
              <a:extLst>
                <a:ext uri="{FF2B5EF4-FFF2-40B4-BE49-F238E27FC236}">
                  <a16:creationId xmlns:a16="http://schemas.microsoft.com/office/drawing/2014/main" id="{6EE489B8-3889-F943-93AD-3252A9D99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3280" y="2101145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4">
              <a:extLst>
                <a:ext uri="{FF2B5EF4-FFF2-40B4-BE49-F238E27FC236}">
                  <a16:creationId xmlns:a16="http://schemas.microsoft.com/office/drawing/2014/main" id="{F880ED3B-2564-034E-8B6C-07D0DAE9BD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4720" y="2101144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36">
              <a:extLst>
                <a:ext uri="{FF2B5EF4-FFF2-40B4-BE49-F238E27FC236}">
                  <a16:creationId xmlns:a16="http://schemas.microsoft.com/office/drawing/2014/main" id="{DC658243-AA1B-6141-AA05-B9302BFD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489111">
              <a:off x="9169923" y="1382829"/>
              <a:ext cx="774576" cy="1325563"/>
            </a:xfrm>
            <a:prstGeom prst="rect">
              <a:avLst/>
            </a:prstGeom>
          </p:spPr>
        </p:pic>
        <p:cxnSp>
          <p:nvCxnSpPr>
            <p:cNvPr id="21" name="Straight Connector 37">
              <a:extLst>
                <a:ext uri="{FF2B5EF4-FFF2-40B4-BE49-F238E27FC236}">
                  <a16:creationId xmlns:a16="http://schemas.microsoft.com/office/drawing/2014/main" id="{C16737F2-E19A-7147-A1DA-158418C62600}"/>
                </a:ext>
              </a:extLst>
            </p:cNvPr>
            <p:cNvCxnSpPr>
              <a:cxnSpLocks/>
              <a:stCxn id="23" idx="5"/>
              <a:endCxn id="35" idx="3"/>
            </p:cNvCxnSpPr>
            <p:nvPr/>
          </p:nvCxnSpPr>
          <p:spPr>
            <a:xfrm flipH="1">
              <a:off x="9199384" y="3510948"/>
              <a:ext cx="546067" cy="1240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2">
              <a:extLst>
                <a:ext uri="{FF2B5EF4-FFF2-40B4-BE49-F238E27FC236}">
                  <a16:creationId xmlns:a16="http://schemas.microsoft.com/office/drawing/2014/main" id="{35F6FD92-978A-6C40-82EC-8D22997F050E}"/>
                </a:ext>
              </a:extLst>
            </p:cNvPr>
            <p:cNvSpPr txBox="1"/>
            <p:nvPr/>
          </p:nvSpPr>
          <p:spPr>
            <a:xfrm>
              <a:off x="9620279" y="3253930"/>
              <a:ext cx="5027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509630" y="2900765"/>
            <a:ext cx="366555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6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MQTT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647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EA04E-AD42-D944-9899-AB4394DE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3497" y="903890"/>
            <a:ext cx="3840063" cy="560326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#include &lt;</a:t>
            </a:r>
            <a:r>
              <a:rPr lang="en-GB" sz="1200" dirty="0" err="1"/>
              <a:t>PubSubClient.h</a:t>
            </a:r>
            <a:r>
              <a:rPr lang="en-GB" sz="1200" dirty="0"/>
              <a:t>&gt;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const</a:t>
            </a:r>
            <a:r>
              <a:rPr lang="en-GB" sz="1200" dirty="0"/>
              <a:t> char* </a:t>
            </a:r>
            <a:r>
              <a:rPr lang="en-GB" sz="1200" dirty="0" err="1"/>
              <a:t>mqtt_server</a:t>
            </a:r>
            <a:r>
              <a:rPr lang="en-GB" sz="1200" dirty="0"/>
              <a:t> = "192.168.0.21";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PubSubClient</a:t>
            </a:r>
            <a:r>
              <a:rPr lang="en-GB" sz="1200" dirty="0"/>
              <a:t> client(</a:t>
            </a:r>
            <a:r>
              <a:rPr lang="en-GB" sz="1200" dirty="0" err="1"/>
              <a:t>espClient</a:t>
            </a:r>
            <a:r>
              <a:rPr lang="en-GB" sz="1200" dirty="0"/>
              <a:t>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long </a:t>
            </a:r>
            <a:r>
              <a:rPr lang="en-GB" sz="1200" dirty="0" err="1"/>
              <a:t>lastMsg</a:t>
            </a:r>
            <a:r>
              <a:rPr lang="en-GB" sz="1200" dirty="0"/>
              <a:t> =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char </a:t>
            </a:r>
            <a:r>
              <a:rPr lang="en-GB" sz="1200" dirty="0" err="1"/>
              <a:t>msg</a:t>
            </a:r>
            <a:r>
              <a:rPr lang="en-GB" sz="1200" dirty="0"/>
              <a:t>[50];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int</a:t>
            </a:r>
            <a:r>
              <a:rPr lang="en-GB" sz="1200" dirty="0"/>
              <a:t> value =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void callback(char* topic, byte* message, unsigned </a:t>
            </a:r>
            <a:r>
              <a:rPr lang="en-US" sz="1200" dirty="0" err="1"/>
              <a:t>int</a:t>
            </a:r>
            <a:r>
              <a:rPr lang="en-US" sz="1200" dirty="0"/>
              <a:t> length)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</a:t>
            </a:r>
            <a:r>
              <a:rPr lang="en-US" sz="1200" dirty="0"/>
              <a:t>("Message arrived on topic: ");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</a:t>
            </a:r>
            <a:r>
              <a:rPr lang="en-US" sz="1200" dirty="0"/>
              <a:t>(topic);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</a:t>
            </a:r>
            <a:r>
              <a:rPr lang="en-US" sz="1200" dirty="0"/>
              <a:t>(". Message: "); 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String </a:t>
            </a:r>
            <a:r>
              <a:rPr lang="en-US" sz="1200" dirty="0" err="1"/>
              <a:t>messageTemp</a:t>
            </a:r>
            <a:r>
              <a:rPr lang="en-US" sz="1200" dirty="0"/>
              <a:t>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for (</a:t>
            </a:r>
            <a:r>
              <a:rPr lang="en-US" sz="1200" dirty="0" err="1"/>
              <a:t>int</a:t>
            </a:r>
            <a:r>
              <a:rPr lang="en-US" sz="1200" dirty="0"/>
              <a:t> </a:t>
            </a:r>
            <a:r>
              <a:rPr lang="en-US" sz="1200" dirty="0" err="1"/>
              <a:t>i</a:t>
            </a:r>
            <a:r>
              <a:rPr lang="en-US" sz="1200" dirty="0"/>
              <a:t> = 0; </a:t>
            </a:r>
            <a:r>
              <a:rPr lang="en-US" sz="1200" dirty="0" err="1"/>
              <a:t>i</a:t>
            </a:r>
            <a:r>
              <a:rPr lang="en-US" sz="1200" dirty="0"/>
              <a:t> &lt; length; </a:t>
            </a:r>
            <a:r>
              <a:rPr lang="en-US" sz="1200" dirty="0" err="1"/>
              <a:t>i</a:t>
            </a:r>
            <a:r>
              <a:rPr lang="en-US" sz="1200" dirty="0"/>
              <a:t>++) {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200" dirty="0"/>
              <a:t>    </a:t>
            </a:r>
            <a:r>
              <a:rPr lang="en-US" sz="1200" dirty="0" err="1"/>
              <a:t>Serial.print</a:t>
            </a:r>
            <a:r>
              <a:rPr lang="en-US" sz="1200" dirty="0"/>
              <a:t>((char)message[</a:t>
            </a:r>
            <a:r>
              <a:rPr lang="en-US" sz="1200" dirty="0" err="1"/>
              <a:t>i</a:t>
            </a:r>
            <a:r>
              <a:rPr lang="en-US" sz="1200" dirty="0"/>
              <a:t>]);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US" sz="1200" dirty="0"/>
              <a:t>    </a:t>
            </a:r>
            <a:r>
              <a:rPr lang="en-US" sz="1200" dirty="0" err="1"/>
              <a:t>messageTemp</a:t>
            </a:r>
            <a:r>
              <a:rPr lang="en-US" sz="1200" dirty="0"/>
              <a:t> += (char)message[</a:t>
            </a:r>
            <a:r>
              <a:rPr lang="en-US" sz="1200" dirty="0" err="1"/>
              <a:t>i</a:t>
            </a:r>
            <a:r>
              <a:rPr lang="en-US" sz="800" dirty="0"/>
              <a:t>];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}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US" sz="1200" dirty="0"/>
              <a:t>  </a:t>
            </a:r>
            <a:r>
              <a:rPr lang="en-US" sz="1200" dirty="0" err="1"/>
              <a:t>Serial.println</a:t>
            </a:r>
            <a:r>
              <a:rPr lang="en-US" sz="1200" dirty="0"/>
              <a:t>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200" dirty="0"/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25FBD-B8F7-494B-99E8-3A9034DD2F00}"/>
              </a:ext>
            </a:extLst>
          </p:cNvPr>
          <p:cNvSpPr txBox="1"/>
          <p:nvPr/>
        </p:nvSpPr>
        <p:spPr>
          <a:xfrm>
            <a:off x="4536528" y="3705521"/>
            <a:ext cx="1936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Définition des paramètres de souscription (callback)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AF50-CC3A-3743-88AB-4ACD05D8AB91}"/>
              </a:ext>
            </a:extLst>
          </p:cNvPr>
          <p:cNvSpPr txBox="1"/>
          <p:nvPr/>
        </p:nvSpPr>
        <p:spPr>
          <a:xfrm>
            <a:off x="3840593" y="1104376"/>
            <a:ext cx="16655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Déclaration de la librairie</a:t>
            </a:r>
          </a:p>
          <a:p>
            <a:r>
              <a:rPr lang="fr-FR" dirty="0">
                <a:solidFill>
                  <a:srgbClr val="7030A0"/>
                </a:solidFill>
              </a:rPr>
              <a:t>Et des variables de connexion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20DF-212B-AF49-B030-27BA7661291B}"/>
              </a:ext>
            </a:extLst>
          </p:cNvPr>
          <p:cNvSpPr txBox="1"/>
          <p:nvPr/>
        </p:nvSpPr>
        <p:spPr>
          <a:xfrm>
            <a:off x="10127515" y="1950762"/>
            <a:ext cx="1665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Conditions de connexion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3BAC-C6A5-1040-B40B-8CF7AA2EDB23}"/>
              </a:ext>
            </a:extLst>
          </p:cNvPr>
          <p:cNvSpPr txBox="1"/>
          <p:nvPr/>
        </p:nvSpPr>
        <p:spPr>
          <a:xfrm>
            <a:off x="3405352" y="273269"/>
            <a:ext cx="3171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partie MQTT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Arduino</a:t>
            </a:r>
            <a:endParaRPr lang="fr-F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0795F5-02E8-1649-BBC1-9817B94AD1B9}"/>
              </a:ext>
            </a:extLst>
          </p:cNvPr>
          <p:cNvSpPr txBox="1">
            <a:spLocks/>
          </p:cNvSpPr>
          <p:nvPr/>
        </p:nvSpPr>
        <p:spPr>
          <a:xfrm>
            <a:off x="6244747" y="981469"/>
            <a:ext cx="3840063" cy="56032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void reconnect()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// Loop until we're reconnected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while (!</a:t>
            </a:r>
            <a:r>
              <a:rPr lang="en-GB" sz="1200" dirty="0" err="1"/>
              <a:t>client.connected</a:t>
            </a:r>
            <a:r>
              <a:rPr lang="en-GB" sz="1200" dirty="0"/>
              <a:t>()) {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  </a:t>
            </a:r>
            <a:r>
              <a:rPr lang="en-GB" sz="1200" dirty="0" err="1"/>
              <a:t>Serial.print</a:t>
            </a:r>
            <a:r>
              <a:rPr lang="en-GB" sz="1200" dirty="0"/>
              <a:t>("Attempting MQTT connection...");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  // Attempt to connect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  if (</a:t>
            </a:r>
            <a:r>
              <a:rPr lang="en-GB" sz="1200" dirty="0" err="1"/>
              <a:t>client.connect</a:t>
            </a:r>
            <a:r>
              <a:rPr lang="en-GB" sz="1200" dirty="0"/>
              <a:t>("</a:t>
            </a:r>
            <a:r>
              <a:rPr lang="en-GB" sz="1200" dirty="0" err="1"/>
              <a:t>arduinoClient</a:t>
            </a:r>
            <a:r>
              <a:rPr lang="en-GB" sz="1200" dirty="0"/>
              <a:t>")) {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800" dirty="0"/>
              <a:t>      </a:t>
            </a:r>
            <a:r>
              <a:rPr lang="en-GB" sz="1200" dirty="0" err="1"/>
              <a:t>Serial.println</a:t>
            </a:r>
            <a:r>
              <a:rPr lang="en-GB" sz="1200" dirty="0"/>
              <a:t>("connected");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// Once connected, publish an announcement...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client.publish</a:t>
            </a:r>
            <a:r>
              <a:rPr lang="en-GB" sz="1200" dirty="0"/>
              <a:t>("</a:t>
            </a:r>
            <a:r>
              <a:rPr lang="en-GB" sz="1200" dirty="0" err="1"/>
              <a:t>outTopic</a:t>
            </a:r>
            <a:r>
              <a:rPr lang="en-GB" sz="1200" dirty="0"/>
              <a:t>","hello world");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// ... and </a:t>
            </a:r>
            <a:r>
              <a:rPr lang="en-GB" sz="1200" dirty="0" err="1"/>
              <a:t>resubscribe</a:t>
            </a:r>
            <a:endParaRPr lang="en-GB" sz="1200" dirty="0"/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client.subscribe</a:t>
            </a:r>
            <a:r>
              <a:rPr lang="en-GB" sz="1200" dirty="0"/>
              <a:t>("</a:t>
            </a:r>
            <a:r>
              <a:rPr lang="en-GB" sz="1200" dirty="0" err="1"/>
              <a:t>inTopic</a:t>
            </a:r>
            <a:r>
              <a:rPr lang="en-GB" sz="1200" dirty="0"/>
              <a:t>");</a:t>
            </a:r>
          </a:p>
          <a:p>
            <a:pPr marL="457200" lvl="1" indent="0">
              <a:lnSpc>
                <a:spcPct val="100000"/>
              </a:lnSpc>
              <a:buNone/>
            </a:pPr>
            <a:r>
              <a:rPr lang="en-GB" sz="1200" dirty="0"/>
              <a:t>    } else {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800" dirty="0"/>
              <a:t>      </a:t>
            </a:r>
            <a:r>
              <a:rPr lang="en-GB" sz="1200" dirty="0" err="1"/>
              <a:t>Serial.print</a:t>
            </a:r>
            <a:r>
              <a:rPr lang="en-GB" sz="1200" dirty="0"/>
              <a:t>("failed, </a:t>
            </a:r>
            <a:r>
              <a:rPr lang="en-GB" sz="1200" dirty="0" err="1"/>
              <a:t>rc</a:t>
            </a:r>
            <a:r>
              <a:rPr lang="en-GB" sz="1200" dirty="0"/>
              <a:t>=");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Serial.print</a:t>
            </a:r>
            <a:r>
              <a:rPr lang="en-GB" sz="1200" dirty="0"/>
              <a:t>(</a:t>
            </a:r>
            <a:r>
              <a:rPr lang="en-GB" sz="1200" dirty="0" err="1"/>
              <a:t>client.state</a:t>
            </a:r>
            <a:r>
              <a:rPr lang="en-GB" sz="1200" dirty="0"/>
              <a:t>());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Serial.println</a:t>
            </a:r>
            <a:r>
              <a:rPr lang="en-GB" sz="1200" dirty="0"/>
              <a:t>(" try again in 5 seconds");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// Wait 5 seconds before retrying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  delay(5000);</a:t>
            </a:r>
          </a:p>
          <a:p>
            <a:pPr marL="914400" lvl="2" indent="0">
              <a:lnSpc>
                <a:spcPct val="100000"/>
              </a:lnSpc>
              <a:buNone/>
            </a:pPr>
            <a:r>
              <a:rPr lang="en-GB" sz="1200" dirty="0"/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}</a:t>
            </a:r>
            <a:endParaRPr lang="en-US" sz="12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2198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EEA04E-AD42-D944-9899-AB4394DE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104" y="610079"/>
            <a:ext cx="3840063" cy="5822731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void loop()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if (!</a:t>
            </a:r>
            <a:r>
              <a:rPr lang="en-GB" sz="1200" dirty="0" err="1"/>
              <a:t>client.connected</a:t>
            </a:r>
            <a:r>
              <a:rPr lang="en-GB" sz="1200" dirty="0"/>
              <a:t>())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reconnect();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client.loop</a:t>
            </a:r>
            <a:r>
              <a:rPr lang="en-GB" sz="1200" dirty="0"/>
              <a:t>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char received[8];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</a:t>
            </a:r>
            <a:r>
              <a:rPr lang="en-GB" sz="1200" dirty="0" err="1"/>
              <a:t>int</a:t>
            </a:r>
            <a:r>
              <a:rPr lang="en-GB" sz="1200" dirty="0"/>
              <a:t> </a:t>
            </a:r>
            <a:r>
              <a:rPr lang="en-GB" sz="1200" dirty="0" err="1"/>
              <a:t>i</a:t>
            </a:r>
            <a:r>
              <a:rPr lang="en-GB" sz="1200" dirty="0"/>
              <a:t> = 0;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if (</a:t>
            </a:r>
            <a:r>
              <a:rPr lang="en-GB" sz="1200" dirty="0" err="1"/>
              <a:t>Serial.available</a:t>
            </a:r>
            <a:r>
              <a:rPr lang="en-GB" sz="1200" dirty="0"/>
              <a:t>())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while (</a:t>
            </a:r>
            <a:r>
              <a:rPr lang="en-GB" sz="1200" dirty="0" err="1"/>
              <a:t>Serial.available</a:t>
            </a:r>
            <a:r>
              <a:rPr lang="en-GB" sz="1200" dirty="0"/>
              <a:t>() &gt; 0) {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received[</a:t>
            </a:r>
            <a:r>
              <a:rPr lang="en-GB" sz="1200" dirty="0" err="1"/>
              <a:t>i</a:t>
            </a:r>
            <a:r>
              <a:rPr lang="en-GB" sz="1200" dirty="0"/>
              <a:t>] = </a:t>
            </a:r>
            <a:r>
              <a:rPr lang="en-GB" sz="1200" dirty="0" err="1"/>
              <a:t>Serial.read</a:t>
            </a:r>
            <a:r>
              <a:rPr lang="en-GB" sz="1200" dirty="0"/>
              <a:t>();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  </a:t>
            </a:r>
            <a:r>
              <a:rPr lang="en-GB" sz="1200" dirty="0" err="1"/>
              <a:t>i</a:t>
            </a:r>
            <a:r>
              <a:rPr lang="en-GB" sz="1200" dirty="0"/>
              <a:t>++;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  </a:t>
            </a:r>
            <a:r>
              <a:rPr lang="en-GB" sz="1200" dirty="0" err="1"/>
              <a:t>client.publish</a:t>
            </a:r>
            <a:r>
              <a:rPr lang="en-GB" sz="1200" dirty="0"/>
              <a:t>("</a:t>
            </a:r>
            <a:r>
              <a:rPr lang="en-GB" sz="1200" dirty="0" err="1"/>
              <a:t>outTopic</a:t>
            </a:r>
            <a:r>
              <a:rPr lang="en-GB" sz="1200" dirty="0"/>
              <a:t>", received);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  }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/>
              <a:t>buttonState</a:t>
            </a:r>
            <a:r>
              <a:rPr lang="en-GB" sz="1200" dirty="0"/>
              <a:t> = </a:t>
            </a:r>
            <a:r>
              <a:rPr lang="en-GB" sz="1200" dirty="0" err="1"/>
              <a:t>digitalRead</a:t>
            </a:r>
            <a:r>
              <a:rPr lang="en-GB" sz="1200" dirty="0"/>
              <a:t>(pin);//lecture du </a:t>
            </a:r>
            <a:r>
              <a:rPr lang="en-GB" sz="1200" dirty="0" err="1"/>
              <a:t>capteur</a:t>
            </a:r>
            <a:endParaRPr lang="en-GB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if(</a:t>
            </a:r>
            <a:r>
              <a:rPr lang="en-GB" sz="1200" dirty="0" err="1"/>
              <a:t>buttonState</a:t>
            </a:r>
            <a:r>
              <a:rPr lang="en-GB" sz="1200" dirty="0"/>
              <a:t> == HIGH){ //</a:t>
            </a:r>
            <a:r>
              <a:rPr lang="en-GB" sz="1200" dirty="0" err="1"/>
              <a:t>si</a:t>
            </a:r>
            <a:r>
              <a:rPr lang="en-GB" sz="1200" dirty="0"/>
              <a:t> </a:t>
            </a:r>
            <a:r>
              <a:rPr lang="en-GB" sz="1200" dirty="0" err="1"/>
              <a:t>quelquechose</a:t>
            </a:r>
            <a:r>
              <a:rPr lang="en-GB" sz="1200" dirty="0"/>
              <a:t> </a:t>
            </a:r>
            <a:r>
              <a:rPr lang="en-GB" sz="1200" dirty="0" err="1"/>
              <a:t>est</a:t>
            </a:r>
            <a:r>
              <a:rPr lang="en-GB" sz="1200" dirty="0"/>
              <a:t> </a:t>
            </a:r>
            <a:r>
              <a:rPr lang="en-GB" sz="1200" dirty="0" err="1"/>
              <a:t>detecté</a:t>
            </a:r>
            <a:endParaRPr lang="en-GB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125FBD-B8F7-494B-99E8-3A9034DD2F00}"/>
              </a:ext>
            </a:extLst>
          </p:cNvPr>
          <p:cNvSpPr txBox="1"/>
          <p:nvPr/>
        </p:nvSpPr>
        <p:spPr>
          <a:xfrm>
            <a:off x="3285995" y="2767280"/>
            <a:ext cx="19363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FF0000"/>
                </a:solidFill>
              </a:rPr>
              <a:t>Test par le port série des connexions wifi et MQTT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4EAF50-CC3A-3743-88AB-4ACD05D8AB91}"/>
              </a:ext>
            </a:extLst>
          </p:cNvPr>
          <p:cNvSpPr txBox="1"/>
          <p:nvPr/>
        </p:nvSpPr>
        <p:spPr>
          <a:xfrm>
            <a:off x="2588653" y="916050"/>
            <a:ext cx="1665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7030A0"/>
                </a:solidFill>
              </a:rPr>
              <a:t>A chaque déconnexion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4A20DF-212B-AF49-B030-27BA7661291B}"/>
              </a:ext>
            </a:extLst>
          </p:cNvPr>
          <p:cNvSpPr txBox="1"/>
          <p:nvPr/>
        </p:nvSpPr>
        <p:spPr>
          <a:xfrm>
            <a:off x="10281385" y="264455"/>
            <a:ext cx="16655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B050"/>
                </a:solidFill>
              </a:rPr>
              <a:t>Condition de détection de présence et publication via le topic « </a:t>
            </a:r>
            <a:r>
              <a:rPr lang="en-GB" sz="2000" dirty="0"/>
              <a:t> </a:t>
            </a:r>
            <a:r>
              <a:rPr lang="en-GB" sz="2000" dirty="0" smtClean="0">
                <a:solidFill>
                  <a:srgbClr val="00B050"/>
                </a:solidFill>
              </a:rPr>
              <a:t>/oneM2M/</a:t>
            </a:r>
            <a:r>
              <a:rPr lang="en-GB" sz="2000" dirty="0" err="1" smtClean="0">
                <a:solidFill>
                  <a:srgbClr val="00B050"/>
                </a:solidFill>
              </a:rPr>
              <a:t>req</a:t>
            </a:r>
            <a:r>
              <a:rPr lang="en-GB" sz="2000" dirty="0" smtClean="0">
                <a:solidFill>
                  <a:srgbClr val="00B050"/>
                </a:solidFill>
              </a:rPr>
              <a:t>/</a:t>
            </a:r>
            <a:r>
              <a:rPr lang="en-GB" sz="2000" dirty="0" err="1" smtClean="0">
                <a:solidFill>
                  <a:srgbClr val="00B050"/>
                </a:solidFill>
              </a:rPr>
              <a:t>AE_arduinoPresence</a:t>
            </a:r>
            <a:r>
              <a:rPr lang="en-GB" sz="2000" dirty="0" smtClean="0">
                <a:solidFill>
                  <a:srgbClr val="00B050"/>
                </a:solidFill>
              </a:rPr>
              <a:t>/</a:t>
            </a:r>
            <a:r>
              <a:rPr lang="en-GB" sz="2000" dirty="0" err="1" smtClean="0">
                <a:solidFill>
                  <a:srgbClr val="00B050"/>
                </a:solidFill>
              </a:rPr>
              <a:t>mn-cse</a:t>
            </a:r>
            <a:r>
              <a:rPr lang="en-GB" sz="2000" dirty="0" smtClean="0">
                <a:solidFill>
                  <a:srgbClr val="00B050"/>
                </a:solidFill>
              </a:rPr>
              <a:t>/</a:t>
            </a:r>
            <a:r>
              <a:rPr lang="en-GB" sz="2000" dirty="0" err="1" smtClean="0">
                <a:solidFill>
                  <a:srgbClr val="00B050"/>
                </a:solidFill>
              </a:rPr>
              <a:t>json</a:t>
            </a:r>
            <a:r>
              <a:rPr lang="fr-FR" sz="2000" dirty="0" smtClean="0">
                <a:solidFill>
                  <a:srgbClr val="00B050"/>
                </a:solidFill>
              </a:rPr>
              <a:t>»</a:t>
            </a:r>
            <a:endParaRPr lang="fr-FR" sz="2000" dirty="0">
              <a:solidFill>
                <a:srgbClr val="00B05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613BAC-C6A5-1040-B40B-8CF7AA2EDB23}"/>
              </a:ext>
            </a:extLst>
          </p:cNvPr>
          <p:cNvSpPr txBox="1"/>
          <p:nvPr/>
        </p:nvSpPr>
        <p:spPr>
          <a:xfrm>
            <a:off x="3090042" y="273269"/>
            <a:ext cx="3486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50000"/>
                  </a:schemeClr>
                </a:solidFill>
              </a:rPr>
              <a:t>Code partie exécution </a:t>
            </a:r>
            <a:r>
              <a:rPr lang="fr-FR" sz="2000" dirty="0" err="1">
                <a:solidFill>
                  <a:schemeClr val="bg2">
                    <a:lumMod val="50000"/>
                  </a:schemeClr>
                </a:solidFill>
              </a:rPr>
              <a:t>Arduino</a:t>
            </a:r>
            <a:endParaRPr lang="fr-F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D0795F5-02E8-1649-BBC1-9817B94AD1B9}"/>
              </a:ext>
            </a:extLst>
          </p:cNvPr>
          <p:cNvSpPr txBox="1">
            <a:spLocks/>
          </p:cNvSpPr>
          <p:nvPr/>
        </p:nvSpPr>
        <p:spPr>
          <a:xfrm>
            <a:off x="6495454" y="0"/>
            <a:ext cx="3840063" cy="65584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GB" sz="1200" dirty="0" smtClean="0"/>
              <a:t>if </a:t>
            </a:r>
            <a:r>
              <a:rPr lang="en-GB" sz="1200" dirty="0"/>
              <a:t>(</a:t>
            </a:r>
            <a:r>
              <a:rPr lang="en-GB" sz="1200" dirty="0" err="1"/>
              <a:t>pirState</a:t>
            </a:r>
            <a:r>
              <a:rPr lang="en-GB" sz="1200" dirty="0"/>
              <a:t> == LOW) {     // we have just turned on 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smtClean="0"/>
              <a:t>String </a:t>
            </a:r>
            <a:r>
              <a:rPr lang="en-GB" sz="1200" dirty="0" err="1"/>
              <a:t>msg</a:t>
            </a:r>
            <a:r>
              <a:rPr lang="en-GB" sz="1200" dirty="0"/>
              <a:t> = ” Presence detected”;     </a:t>
            </a:r>
            <a:endParaRPr lang="en-GB" sz="1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 smtClean="0"/>
              <a:t>Serial.println</a:t>
            </a:r>
            <a:r>
              <a:rPr lang="en-GB" sz="1200" dirty="0" smtClean="0"/>
              <a:t>(</a:t>
            </a:r>
            <a:r>
              <a:rPr lang="en-GB" sz="1200" dirty="0" err="1" smtClean="0"/>
              <a:t>msg</a:t>
            </a:r>
            <a:r>
              <a:rPr lang="en-GB" sz="1200" dirty="0"/>
              <a:t>);     </a:t>
            </a:r>
            <a:endParaRPr lang="en-GB" sz="1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 smtClean="0"/>
              <a:t>Serial.println</a:t>
            </a:r>
            <a:r>
              <a:rPr lang="en-GB" sz="1200" dirty="0"/>
              <a:t>(“</a:t>
            </a:r>
            <a:r>
              <a:rPr lang="en-GB" sz="1200" dirty="0" err="1"/>
              <a:t>données</a:t>
            </a:r>
            <a:r>
              <a:rPr lang="en-GB" sz="1200" dirty="0"/>
              <a:t> </a:t>
            </a:r>
            <a:r>
              <a:rPr lang="en-GB" sz="1200" dirty="0" err="1"/>
              <a:t>envoyées</a:t>
            </a:r>
            <a:r>
              <a:rPr lang="en-GB" sz="1200" dirty="0"/>
              <a:t>”);     // We only want to print on the output change, not state     </a:t>
            </a:r>
            <a:endParaRPr lang="en-GB" sz="1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 smtClean="0"/>
              <a:t>pirState</a:t>
            </a:r>
            <a:r>
              <a:rPr lang="en-GB" sz="1200" dirty="0" smtClean="0"/>
              <a:t> </a:t>
            </a:r>
            <a:r>
              <a:rPr lang="en-GB" sz="1200" dirty="0"/>
              <a:t>= HIGH;     </a:t>
            </a:r>
            <a:endParaRPr lang="en-GB" sz="1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 smtClean="0"/>
              <a:t>int</a:t>
            </a:r>
            <a:r>
              <a:rPr lang="en-GB" sz="1200" dirty="0" smtClean="0"/>
              <a:t> </a:t>
            </a:r>
            <a:r>
              <a:rPr lang="en-GB" sz="1200" dirty="0" err="1"/>
              <a:t>msgLen</a:t>
            </a:r>
            <a:r>
              <a:rPr lang="en-GB" sz="1200" dirty="0"/>
              <a:t> = 0;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 smtClean="0"/>
              <a:t>time_t</a:t>
            </a:r>
            <a:r>
              <a:rPr lang="en-GB" sz="1200" dirty="0" smtClean="0"/>
              <a:t> </a:t>
            </a:r>
            <a:r>
              <a:rPr lang="en-GB" sz="1200" dirty="0"/>
              <a:t>timer;    </a:t>
            </a:r>
            <a:endParaRPr lang="en-GB" sz="1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smtClean="0"/>
              <a:t>time</a:t>
            </a:r>
            <a:r>
              <a:rPr lang="en-GB" sz="1200" dirty="0"/>
              <a:t>(&amp;timer);     </a:t>
            </a:r>
            <a:endParaRPr lang="en-GB" sz="1200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err="1" smtClean="0"/>
              <a:t>msgLen</a:t>
            </a:r>
            <a:r>
              <a:rPr lang="en-GB" sz="1200" dirty="0" smtClean="0"/>
              <a:t> </a:t>
            </a:r>
            <a:r>
              <a:rPr lang="en-GB" sz="1200" dirty="0"/>
              <a:t>= </a:t>
            </a:r>
            <a:r>
              <a:rPr lang="en-GB" sz="1200" dirty="0" smtClean="0"/>
              <a:t>	String</a:t>
            </a:r>
            <a:r>
              <a:rPr lang="en-GB" sz="1200" dirty="0"/>
              <a:t>(“{\“m2m:rqp\“:{\“m2m:fr\“:\“admin</a:t>
            </a:r>
            <a:r>
              <a:rPr lang="en-GB" sz="1200" dirty="0" smtClean="0"/>
              <a:t>:	admin</a:t>
            </a:r>
            <a:r>
              <a:rPr lang="en-GB" sz="1200" dirty="0"/>
              <a:t>\“,\“m2m:to\“:\“/</a:t>
            </a:r>
            <a:r>
              <a:rPr lang="en-GB" sz="1200" dirty="0" err="1" smtClean="0"/>
              <a:t>mn-cse</a:t>
            </a:r>
            <a:r>
              <a:rPr lang="en-GB" sz="1200" dirty="0" smtClean="0"/>
              <a:t>/</a:t>
            </a:r>
            <a:r>
              <a:rPr lang="en-GB" sz="1200" dirty="0" err="1" smtClean="0"/>
              <a:t>cnt</a:t>
            </a:r>
            <a:r>
              <a:rPr lang="en-GB" sz="1200" dirty="0" smtClean="0"/>
              <a:t>-	542942786</a:t>
            </a:r>
            <a:r>
              <a:rPr lang="en-GB" sz="1200" dirty="0"/>
              <a:t>\“,\“m2m:op\“:1,\“m2m:rqi\“:</a:t>
            </a:r>
            <a:r>
              <a:rPr lang="en-GB" sz="1200" dirty="0" smtClean="0"/>
              <a:t>12	3456</a:t>
            </a:r>
            <a:r>
              <a:rPr lang="en-GB" sz="1200" dirty="0"/>
              <a:t>,\“m2m:pc\“:{\“m2m:cin\“:{\“</a:t>
            </a:r>
            <a:r>
              <a:rPr lang="en-GB" sz="1200" dirty="0" err="1"/>
              <a:t>cnf</a:t>
            </a:r>
            <a:r>
              <a:rPr lang="en-GB" sz="1200" dirty="0" smtClean="0"/>
              <a:t>\“:\“	message</a:t>
            </a:r>
            <a:r>
              <a:rPr lang="en-GB" sz="1200" dirty="0"/>
              <a:t>\“,\“con\“:\“detected </a:t>
            </a:r>
            <a:r>
              <a:rPr lang="en-GB" sz="1200" dirty="0" smtClean="0"/>
              <a:t>	“+</a:t>
            </a:r>
            <a:r>
              <a:rPr lang="en-GB" sz="1200" dirty="0"/>
              <a:t>String(timer)+“\”}},\“m2m:ty\“:4}}“).</a:t>
            </a:r>
            <a:r>
              <a:rPr lang="en-GB" sz="1200" dirty="0" err="1" smtClean="0"/>
              <a:t>lengt</a:t>
            </a:r>
            <a:r>
              <a:rPr lang="en-GB" sz="1200" dirty="0" smtClean="0"/>
              <a:t>	h</a:t>
            </a:r>
            <a:r>
              <a:rPr lang="en-GB" sz="1200" dirty="0"/>
              <a:t>();   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smtClean="0"/>
              <a:t>//</a:t>
            </a:r>
            <a:r>
              <a:rPr lang="en-GB" sz="1200" dirty="0"/>
              <a:t>Send long messages to om2m via </a:t>
            </a:r>
            <a:r>
              <a:rPr lang="en-GB" sz="1200" dirty="0" err="1"/>
              <a:t>mqtt</a:t>
            </a:r>
            <a:r>
              <a:rPr lang="en-GB" sz="1200" dirty="0"/>
              <a:t>     </a:t>
            </a:r>
            <a:r>
              <a:rPr lang="en-GB" sz="1200" dirty="0" err="1"/>
              <a:t>Serial.println</a:t>
            </a:r>
            <a:r>
              <a:rPr lang="en-GB" sz="1200" dirty="0"/>
              <a:t>(</a:t>
            </a:r>
            <a:r>
              <a:rPr lang="en-GB" sz="1200" dirty="0" err="1"/>
              <a:t>msgLen</a:t>
            </a:r>
            <a:r>
              <a:rPr lang="en-GB" sz="1200" dirty="0"/>
              <a:t>);     </a:t>
            </a:r>
            <a:r>
              <a:rPr lang="en-GB" sz="1200" dirty="0" err="1"/>
              <a:t>client.beginPublish</a:t>
            </a:r>
            <a:r>
              <a:rPr lang="en-GB" sz="1200" dirty="0"/>
              <a:t>(“/oneM2M/</a:t>
            </a:r>
            <a:r>
              <a:rPr lang="en-GB" sz="1200" dirty="0" err="1"/>
              <a:t>req</a:t>
            </a:r>
            <a:r>
              <a:rPr lang="en-GB" sz="1200" dirty="0"/>
              <a:t>/</a:t>
            </a:r>
            <a:r>
              <a:rPr lang="en-GB" sz="1200" dirty="0" err="1"/>
              <a:t>AE_arduinoPresence</a:t>
            </a:r>
            <a:r>
              <a:rPr lang="en-GB" sz="1200" dirty="0"/>
              <a:t>/</a:t>
            </a:r>
            <a:r>
              <a:rPr lang="en-GB" sz="1200" dirty="0" err="1"/>
              <a:t>mn-cse</a:t>
            </a:r>
            <a:r>
              <a:rPr lang="en-GB" sz="1200" dirty="0"/>
              <a:t>/</a:t>
            </a:r>
            <a:r>
              <a:rPr lang="en-GB" sz="1200" dirty="0" err="1"/>
              <a:t>json</a:t>
            </a:r>
            <a:r>
              <a:rPr lang="en-GB" sz="1200" dirty="0"/>
              <a:t>”, </a:t>
            </a:r>
            <a:r>
              <a:rPr lang="en-GB" sz="1200" dirty="0" err="1"/>
              <a:t>msgLen</a:t>
            </a:r>
            <a:r>
              <a:rPr lang="en-GB" sz="1200" dirty="0"/>
              <a:t>, false);     </a:t>
            </a:r>
            <a:r>
              <a:rPr lang="en-GB" sz="1200" dirty="0" err="1"/>
              <a:t>client.print</a:t>
            </a:r>
            <a:r>
              <a:rPr lang="en-GB" sz="1200" dirty="0"/>
              <a:t>(“{\“m2m:rqp\“:{\“m2m:fr\“:\“</a:t>
            </a:r>
            <a:r>
              <a:rPr lang="en-GB" sz="1200" dirty="0" err="1"/>
              <a:t>admin:admin</a:t>
            </a:r>
            <a:r>
              <a:rPr lang="en-GB" sz="1200" dirty="0"/>
              <a:t>\“,\“m2m:to\“:\“/</a:t>
            </a:r>
            <a:r>
              <a:rPr lang="en-GB" sz="1200" dirty="0" err="1"/>
              <a:t>mn-cse</a:t>
            </a:r>
            <a:r>
              <a:rPr lang="en-GB" sz="1200" dirty="0"/>
              <a:t>/cnt-542942786\“,”);     </a:t>
            </a:r>
            <a:r>
              <a:rPr lang="en-GB" sz="1200" dirty="0" err="1"/>
              <a:t>client.print</a:t>
            </a:r>
            <a:r>
              <a:rPr lang="en-GB" sz="1200" dirty="0"/>
              <a:t>(“\”m2m:op\“:1,\“m2m:rqi\“:123456,\“m2m:pc\“:{\“m2m:cin\“:{\“</a:t>
            </a:r>
            <a:r>
              <a:rPr lang="en-GB" sz="1200" dirty="0" err="1"/>
              <a:t>cnf</a:t>
            </a:r>
            <a:r>
              <a:rPr lang="en-GB" sz="1200" dirty="0"/>
              <a:t>\“:\“message\“,\“”);     </a:t>
            </a:r>
            <a:r>
              <a:rPr lang="en-GB" sz="1200" dirty="0" err="1"/>
              <a:t>client.print</a:t>
            </a:r>
            <a:r>
              <a:rPr lang="en-GB" sz="1200" dirty="0"/>
              <a:t>(“con\“:\“detected “+String(timer)+“\”}},\“m2m:ty\“:4}}“);     </a:t>
            </a:r>
            <a:r>
              <a:rPr lang="en-GB" sz="1200" dirty="0" err="1"/>
              <a:t>Serial.println</a:t>
            </a:r>
            <a:r>
              <a:rPr lang="en-GB" sz="1200" dirty="0"/>
              <a:t>(</a:t>
            </a:r>
            <a:r>
              <a:rPr lang="en-GB" sz="1200" dirty="0" err="1"/>
              <a:t>client.endPublish</a:t>
            </a:r>
            <a:r>
              <a:rPr lang="en-GB" sz="1200" dirty="0"/>
              <a:t>());  </a:t>
            </a:r>
            <a:endParaRPr lang="en-GB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 smtClean="0"/>
              <a:t>}</a:t>
            </a:r>
            <a:endParaRPr lang="en-GB" sz="1200" dirty="0"/>
          </a:p>
          <a:p>
            <a:pPr marL="0" indent="0">
              <a:lnSpc>
                <a:spcPct val="100000"/>
              </a:lnSpc>
              <a:buNone/>
            </a:pPr>
            <a:r>
              <a:rPr lang="en-GB" sz="1200" dirty="0"/>
              <a:t>}</a:t>
            </a:r>
            <a:endParaRPr 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9DDF47-1B58-2C41-A7E4-A10F8295E00C}"/>
              </a:ext>
            </a:extLst>
          </p:cNvPr>
          <p:cNvSpPr txBox="1"/>
          <p:nvPr/>
        </p:nvSpPr>
        <p:spPr>
          <a:xfrm>
            <a:off x="10308451" y="4090719"/>
            <a:ext cx="16655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rgbClr val="00B050"/>
                </a:solidFill>
              </a:rPr>
              <a:t>Envoie d’un message long sur OM2M, AE </a:t>
            </a:r>
            <a:r>
              <a:rPr lang="fr-FR" sz="2000" dirty="0" err="1" smtClean="0">
                <a:solidFill>
                  <a:srgbClr val="00B050"/>
                </a:solidFill>
              </a:rPr>
              <a:t>arduino</a:t>
            </a:r>
            <a:r>
              <a:rPr lang="fr-FR" sz="2000" dirty="0" smtClean="0">
                <a:solidFill>
                  <a:srgbClr val="00B050"/>
                </a:solidFill>
              </a:rPr>
              <a:t> présence, via </a:t>
            </a:r>
            <a:r>
              <a:rPr lang="fr-FR" sz="2000" dirty="0" err="1" smtClean="0">
                <a:solidFill>
                  <a:srgbClr val="00B050"/>
                </a:solidFill>
              </a:rPr>
              <a:t>brocker</a:t>
            </a:r>
            <a:r>
              <a:rPr lang="fr-FR" sz="2000" dirty="0" smtClean="0">
                <a:solidFill>
                  <a:srgbClr val="00B050"/>
                </a:solidFill>
              </a:rPr>
              <a:t> </a:t>
            </a:r>
            <a:r>
              <a:rPr lang="fr-FR" sz="2000" dirty="0" err="1" smtClean="0">
                <a:solidFill>
                  <a:srgbClr val="00B050"/>
                </a:solidFill>
              </a:rPr>
              <a:t>mqtt</a:t>
            </a:r>
            <a:endParaRPr lang="fr-FR" sz="2000" dirty="0">
              <a:solidFill>
                <a:srgbClr val="00B050"/>
              </a:solidFill>
            </a:endParaRPr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00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47557" y="157942"/>
            <a:ext cx="310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/>
              <a:t>Brocker</a:t>
            </a:r>
            <a:r>
              <a:rPr lang="fr-FR" sz="3600" dirty="0" smtClean="0"/>
              <a:t> MQTT</a:t>
            </a:r>
            <a:endParaRPr lang="fr-FR" sz="3600" dirty="0"/>
          </a:p>
        </p:txBody>
      </p:sp>
      <p:sp>
        <p:nvSpPr>
          <p:cNvPr id="5" name="ZoneTexte 4"/>
          <p:cNvSpPr txBox="1"/>
          <p:nvPr/>
        </p:nvSpPr>
        <p:spPr>
          <a:xfrm>
            <a:off x="423949" y="1371601"/>
            <a:ext cx="8279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Visualisation sur MQTT de l’envoie de la requête du </a:t>
            </a:r>
            <a:r>
              <a:rPr lang="fr-FR" dirty="0" err="1" smtClean="0"/>
              <a:t>Arduino</a:t>
            </a:r>
            <a:r>
              <a:rPr lang="fr-FR" dirty="0" smtClean="0"/>
              <a:t> Présence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6112"/>
            <a:ext cx="12192000" cy="2732526"/>
          </a:xfrm>
          <a:prstGeom prst="rect">
            <a:avLst/>
          </a:prstGeom>
        </p:spPr>
      </p:pic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9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330932" y="0"/>
            <a:ext cx="310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 smtClean="0"/>
              <a:t>Brocker</a:t>
            </a:r>
            <a:r>
              <a:rPr lang="fr-FR" sz="3600" dirty="0" smtClean="0"/>
              <a:t> MQTT</a:t>
            </a:r>
            <a:endParaRPr lang="fr-FR" sz="3600" dirty="0"/>
          </a:p>
        </p:txBody>
      </p:sp>
      <p:sp>
        <p:nvSpPr>
          <p:cNvPr id="5" name="ZoneTexte 4"/>
          <p:cNvSpPr txBox="1"/>
          <p:nvPr/>
        </p:nvSpPr>
        <p:spPr>
          <a:xfrm>
            <a:off x="6317673" y="1030780"/>
            <a:ext cx="25852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Visualisation sur MQTT de la réception de la réponse de OM2M à la requête précédemment envoyée depuis le </a:t>
            </a:r>
            <a:r>
              <a:rPr lang="fr-FR" dirty="0" err="1" smtClean="0"/>
              <a:t>Arduino</a:t>
            </a:r>
            <a:r>
              <a:rPr lang="fr-FR" dirty="0" smtClean="0"/>
              <a:t> Présence</a:t>
            </a:r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93" y="752494"/>
            <a:ext cx="4466183" cy="590599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6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PIR et </a:t>
            </a:r>
            <a:r>
              <a:rPr lang="fr-FR" dirty="0" err="1"/>
              <a:t>Raspberry</a:t>
            </a:r>
            <a:r>
              <a:rPr lang="fr-FR" dirty="0"/>
              <a:t> PI </a:t>
            </a:r>
          </a:p>
        </p:txBody>
      </p:sp>
      <p:grpSp>
        <p:nvGrpSpPr>
          <p:cNvPr id="7" name="Group 45">
            <a:extLst>
              <a:ext uri="{FF2B5EF4-FFF2-40B4-BE49-F238E27FC236}">
                <a16:creationId xmlns:a16="http://schemas.microsoft.com/office/drawing/2014/main" id="{F2226AA4-60DA-CA41-AAE8-2C27F2150CEF}"/>
              </a:ext>
            </a:extLst>
          </p:cNvPr>
          <p:cNvGrpSpPr/>
          <p:nvPr/>
        </p:nvGrpSpPr>
        <p:grpSpPr>
          <a:xfrm>
            <a:off x="6096000" y="2463002"/>
            <a:ext cx="4759438" cy="3851151"/>
            <a:chOff x="6419102" y="1183776"/>
            <a:chExt cx="5445238" cy="5472748"/>
          </a:xfrm>
        </p:grpSpPr>
        <p:sp>
          <p:nvSpPr>
            <p:cNvPr id="8" name="TextBox 41">
              <a:extLst>
                <a:ext uri="{FF2B5EF4-FFF2-40B4-BE49-F238E27FC236}">
                  <a16:creationId xmlns:a16="http://schemas.microsoft.com/office/drawing/2014/main" id="{F7EF6BF8-B0C8-AE41-89DB-0B64D03BEBB0}"/>
                </a:ext>
              </a:extLst>
            </p:cNvPr>
            <p:cNvSpPr txBox="1"/>
            <p:nvPr/>
          </p:nvSpPr>
          <p:spPr>
            <a:xfrm>
              <a:off x="8939069" y="4563546"/>
              <a:ext cx="3802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B8DBD16C-DDD6-9A4C-860C-8B9FBCC9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102" y="4751524"/>
              <a:ext cx="2959100" cy="1905000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E7ADDC38-8088-D749-9CA8-78EB489B4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1180" y="2844619"/>
              <a:ext cx="2423160" cy="1312545"/>
            </a:xfrm>
            <a:prstGeom prst="rect">
              <a:avLst/>
            </a:prstGeom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0C8D9790-7F1F-B34C-86E8-E77B1E52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8540" y="1183776"/>
              <a:ext cx="1894840" cy="1057321"/>
            </a:xfrm>
            <a:prstGeom prst="rect">
              <a:avLst/>
            </a:prstGeom>
          </p:spPr>
        </p:pic>
        <p:grpSp>
          <p:nvGrpSpPr>
            <p:cNvPr id="12" name="Graphic 16" descr="Wireless router">
              <a:extLst>
                <a:ext uri="{FF2B5EF4-FFF2-40B4-BE49-F238E27FC236}">
                  <a16:creationId xmlns:a16="http://schemas.microsoft.com/office/drawing/2014/main" id="{82EF25AF-B304-9843-B8E8-A3078D8B7165}"/>
                </a:ext>
              </a:extLst>
            </p:cNvPr>
            <p:cNvGrpSpPr/>
            <p:nvPr/>
          </p:nvGrpSpPr>
          <p:grpSpPr>
            <a:xfrm>
              <a:off x="9008641" y="4751524"/>
              <a:ext cx="241088" cy="240380"/>
              <a:chOff x="4144981" y="5662850"/>
              <a:chExt cx="241088" cy="240380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D4DCFBD6-4F3C-5A4B-9083-AE7352C6F847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E5D2B48E-1AF5-8649-A6E5-19FE42A072E7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0BC9593-040C-554B-8B98-782C5FF9CBA7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0D44BD6F-AC69-FB4C-B060-8004734FDD31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6D05F53-7DC7-EE44-BF94-E97448F3C871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31CEA9AC-0444-A745-BE11-4F19B07ABEE6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BE89DBD3-6592-C54E-B477-A911A42B0273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aphic 16" descr="Wireless router">
              <a:extLst>
                <a:ext uri="{FF2B5EF4-FFF2-40B4-BE49-F238E27FC236}">
                  <a16:creationId xmlns:a16="http://schemas.microsoft.com/office/drawing/2014/main" id="{65F1D01D-EE6E-6642-8D51-56ACCD1F6586}"/>
                </a:ext>
              </a:extLst>
            </p:cNvPr>
            <p:cNvGrpSpPr/>
            <p:nvPr/>
          </p:nvGrpSpPr>
          <p:grpSpPr>
            <a:xfrm>
              <a:off x="9667452" y="3440748"/>
              <a:ext cx="241088" cy="240380"/>
              <a:chOff x="4144981" y="5662850"/>
              <a:chExt cx="241088" cy="240380"/>
            </a:xfrm>
          </p:grpSpPr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51803C19-64F0-3C48-B30B-0DD1F4888DC2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FD3C00F6-5BB2-EA40-808C-1D037E6E6C54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32D7BDEB-267C-1845-A70F-973DD0CD634E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FA5E6EFF-FB4D-D441-98EE-5CB535B9A3FA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2F6503DB-7A27-204A-B76D-B39D0660EA36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CCEFCBCF-CBF3-CA48-BA54-52CCA362D54C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EA48AE99-8425-1B40-9F15-4A6927E69879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cxnSp>
          <p:nvCxnSpPr>
            <p:cNvPr id="14" name="Straight Connector 27">
              <a:extLst>
                <a:ext uri="{FF2B5EF4-FFF2-40B4-BE49-F238E27FC236}">
                  <a16:creationId xmlns:a16="http://schemas.microsoft.com/office/drawing/2014/main" id="{EFA53142-082B-E04F-8096-098075B96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760" y="210089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0">
              <a:extLst>
                <a:ext uri="{FF2B5EF4-FFF2-40B4-BE49-F238E27FC236}">
                  <a16:creationId xmlns:a16="http://schemas.microsoft.com/office/drawing/2014/main" id="{F51F6240-724F-A544-8241-E815ED543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6580" y="210114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1">
              <a:extLst>
                <a:ext uri="{FF2B5EF4-FFF2-40B4-BE49-F238E27FC236}">
                  <a16:creationId xmlns:a16="http://schemas.microsoft.com/office/drawing/2014/main" id="{47FA71CC-F4D1-804F-A913-ACBA0DC7D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0400" y="2101147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2">
              <a:extLst>
                <a:ext uri="{FF2B5EF4-FFF2-40B4-BE49-F238E27FC236}">
                  <a16:creationId xmlns:a16="http://schemas.microsoft.com/office/drawing/2014/main" id="{7838738F-0FC1-FF45-BB3C-202E1743F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1840" y="2101146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3">
              <a:extLst>
                <a:ext uri="{FF2B5EF4-FFF2-40B4-BE49-F238E27FC236}">
                  <a16:creationId xmlns:a16="http://schemas.microsoft.com/office/drawing/2014/main" id="{6EE489B8-3889-F943-93AD-3252A9D99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3280" y="2101145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4">
              <a:extLst>
                <a:ext uri="{FF2B5EF4-FFF2-40B4-BE49-F238E27FC236}">
                  <a16:creationId xmlns:a16="http://schemas.microsoft.com/office/drawing/2014/main" id="{F880ED3B-2564-034E-8B6C-07D0DAE9BD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4720" y="2101144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36">
              <a:extLst>
                <a:ext uri="{FF2B5EF4-FFF2-40B4-BE49-F238E27FC236}">
                  <a16:creationId xmlns:a16="http://schemas.microsoft.com/office/drawing/2014/main" id="{DC658243-AA1B-6141-AA05-B9302BFD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489111">
              <a:off x="9169923" y="1382829"/>
              <a:ext cx="774576" cy="1325563"/>
            </a:xfrm>
            <a:prstGeom prst="rect">
              <a:avLst/>
            </a:prstGeom>
          </p:spPr>
        </p:pic>
        <p:cxnSp>
          <p:nvCxnSpPr>
            <p:cNvPr id="21" name="Straight Connector 37">
              <a:extLst>
                <a:ext uri="{FF2B5EF4-FFF2-40B4-BE49-F238E27FC236}">
                  <a16:creationId xmlns:a16="http://schemas.microsoft.com/office/drawing/2014/main" id="{C16737F2-E19A-7147-A1DA-158418C62600}"/>
                </a:ext>
              </a:extLst>
            </p:cNvPr>
            <p:cNvCxnSpPr>
              <a:cxnSpLocks/>
              <a:stCxn id="23" idx="5"/>
              <a:endCxn id="35" idx="3"/>
            </p:cNvCxnSpPr>
            <p:nvPr/>
          </p:nvCxnSpPr>
          <p:spPr>
            <a:xfrm flipH="1">
              <a:off x="9199384" y="3510948"/>
              <a:ext cx="546067" cy="1240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2">
              <a:extLst>
                <a:ext uri="{FF2B5EF4-FFF2-40B4-BE49-F238E27FC236}">
                  <a16:creationId xmlns:a16="http://schemas.microsoft.com/office/drawing/2014/main" id="{35F6FD92-978A-6C40-82EC-8D22997F050E}"/>
                </a:ext>
              </a:extLst>
            </p:cNvPr>
            <p:cNvSpPr txBox="1"/>
            <p:nvPr/>
          </p:nvSpPr>
          <p:spPr>
            <a:xfrm>
              <a:off x="9620279" y="3253930"/>
              <a:ext cx="5027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509630" y="2900765"/>
            <a:ext cx="3665555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66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OM2M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39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665914" y="8655"/>
            <a:ext cx="5054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smtClean="0"/>
              <a:t>Environnement OM2M</a:t>
            </a:r>
            <a:endParaRPr lang="fr-FR" sz="3600" dirty="0"/>
          </a:p>
        </p:txBody>
      </p:sp>
      <p:sp>
        <p:nvSpPr>
          <p:cNvPr id="5" name="ZoneTexte 4"/>
          <p:cNvSpPr txBox="1"/>
          <p:nvPr/>
        </p:nvSpPr>
        <p:spPr>
          <a:xfrm>
            <a:off x="6317673" y="1030780"/>
            <a:ext cx="258525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Visualisation sur la partie MN-CSE des différentes requêtes transitant depuis le </a:t>
            </a:r>
            <a:r>
              <a:rPr lang="fr-FR" dirty="0" err="1" smtClean="0"/>
              <a:t>arduino</a:t>
            </a:r>
            <a:r>
              <a:rPr lang="fr-FR" dirty="0" smtClean="0"/>
              <a:t> présence par le MQTT pour créer une instance de container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36" y="654986"/>
            <a:ext cx="5315990" cy="6009804"/>
          </a:xfrm>
          <a:prstGeom prst="rect">
            <a:avLst/>
          </a:prstGeom>
        </p:spPr>
      </p:pic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129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38695" y="0"/>
            <a:ext cx="10515600" cy="1325563"/>
          </a:xfrm>
        </p:spPr>
        <p:txBody>
          <a:bodyPr/>
          <a:lstStyle/>
          <a:p>
            <a:r>
              <a:rPr lang="fr-FR" u="sng" dirty="0" smtClean="0"/>
              <a:t>Objectifs du projet par cour/professeur:</a:t>
            </a:r>
            <a:endParaRPr lang="fr-FR" u="sng" dirty="0"/>
          </a:p>
        </p:txBody>
      </p:sp>
      <p:sp>
        <p:nvSpPr>
          <p:cNvPr id="4" name="ZoneTexte 3"/>
          <p:cNvSpPr txBox="1"/>
          <p:nvPr/>
        </p:nvSpPr>
        <p:spPr>
          <a:xfrm>
            <a:off x="1496289" y="1325563"/>
            <a:ext cx="95596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Mme. </a:t>
            </a:r>
            <a:r>
              <a:rPr lang="fr-FR" dirty="0" err="1" smtClean="0"/>
              <a:t>Belleudy</a:t>
            </a:r>
            <a:r>
              <a:rPr lang="fr-FR" dirty="0" smtClean="0"/>
              <a:t>: Utilisation du Raspberry / </a:t>
            </a:r>
            <a:r>
              <a:rPr lang="fr-FR" dirty="0" smtClean="0"/>
              <a:t>Wifi</a:t>
            </a:r>
            <a:r>
              <a:rPr lang="fr-FR" dirty="0" smtClean="0"/>
              <a:t> </a:t>
            </a:r>
            <a:r>
              <a:rPr lang="fr-FR" dirty="0" smtClean="0"/>
              <a:t>/ Arduino / Machine </a:t>
            </a:r>
            <a:r>
              <a:rPr lang="fr-FR" dirty="0" err="1" smtClean="0"/>
              <a:t>learning</a:t>
            </a:r>
            <a:r>
              <a:rPr lang="fr-FR" dirty="0" smtClean="0"/>
              <a:t> / Gestion des capteurs</a:t>
            </a:r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Mme. </a:t>
            </a:r>
            <a:r>
              <a:rPr lang="fr-FR" dirty="0" err="1" smtClean="0"/>
              <a:t>Peraldi</a:t>
            </a:r>
            <a:r>
              <a:rPr lang="fr-FR" dirty="0" smtClean="0"/>
              <a:t>: 	OM2M : 	</a:t>
            </a:r>
            <a:r>
              <a:rPr lang="fr-FR" dirty="0" err="1" smtClean="0"/>
              <a:t>Ardit</a:t>
            </a:r>
            <a:r>
              <a:rPr lang="fr-FR" dirty="0" smtClean="0"/>
              <a:t> – Paul</a:t>
            </a:r>
          </a:p>
          <a:p>
            <a:r>
              <a:rPr lang="fr-FR" dirty="0" smtClean="0"/>
              <a:t> 		Google Home: Dylan </a:t>
            </a:r>
          </a:p>
          <a:p>
            <a:r>
              <a:rPr lang="fr-FR" dirty="0" smtClean="0"/>
              <a:t> 		</a:t>
            </a:r>
            <a:r>
              <a:rPr lang="fr-FR" dirty="0" smtClean="0"/>
              <a:t>Broker MQTT: </a:t>
            </a:r>
            <a:r>
              <a:rPr lang="fr-FR" dirty="0" err="1" smtClean="0"/>
              <a:t>Ardit</a:t>
            </a:r>
            <a:r>
              <a:rPr lang="fr-FR" dirty="0"/>
              <a:t> </a:t>
            </a:r>
            <a:r>
              <a:rPr lang="fr-FR" dirty="0" smtClean="0"/>
              <a:t>– </a:t>
            </a:r>
            <a:r>
              <a:rPr lang="fr-FR" dirty="0" smtClean="0"/>
              <a:t>Paul - </a:t>
            </a:r>
            <a:r>
              <a:rPr lang="fr-FR" dirty="0" err="1" smtClean="0"/>
              <a:t>Souhail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M. Bruneau:	App Mobile : </a:t>
            </a:r>
            <a:r>
              <a:rPr lang="fr-FR" dirty="0" err="1" smtClean="0"/>
              <a:t>Ardit</a:t>
            </a:r>
            <a:r>
              <a:rPr lang="fr-FR" dirty="0" smtClean="0"/>
              <a:t> - Dylan</a:t>
            </a:r>
            <a:endParaRPr lang="fr-FR" dirty="0" smtClean="0"/>
          </a:p>
          <a:p>
            <a:r>
              <a:rPr lang="fr-FR" dirty="0" smtClean="0"/>
              <a:t>		</a:t>
            </a:r>
            <a:r>
              <a:rPr lang="fr-FR" dirty="0" err="1" smtClean="0"/>
              <a:t>Postgres</a:t>
            </a:r>
            <a:r>
              <a:rPr lang="fr-FR" dirty="0" smtClean="0"/>
              <a:t>: </a:t>
            </a:r>
            <a:r>
              <a:rPr lang="fr-FR" dirty="0" err="1" smtClean="0"/>
              <a:t>Souhail</a:t>
            </a:r>
            <a:r>
              <a:rPr lang="fr-FR" dirty="0" smtClean="0"/>
              <a:t> </a:t>
            </a:r>
            <a:r>
              <a:rPr lang="fr-FR" dirty="0" smtClean="0"/>
              <a:t>- Paul </a:t>
            </a:r>
            <a:endParaRPr lang="fr-FR" dirty="0" smtClean="0"/>
          </a:p>
          <a:p>
            <a:r>
              <a:rPr lang="fr-FR" dirty="0" smtClean="0"/>
              <a:t>		Docker : </a:t>
            </a:r>
            <a:r>
              <a:rPr lang="fr-FR" dirty="0" err="1" smtClean="0"/>
              <a:t>Ardit</a:t>
            </a:r>
            <a:r>
              <a:rPr lang="fr-FR" dirty="0" smtClean="0"/>
              <a:t> - Paul </a:t>
            </a:r>
          </a:p>
          <a:p>
            <a:r>
              <a:rPr lang="fr-FR" dirty="0" smtClean="0"/>
              <a:t> 		</a:t>
            </a:r>
            <a:endParaRPr lang="fr-FR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446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428145"/>
            <a:ext cx="10515600" cy="814059"/>
          </a:xfrm>
        </p:spPr>
        <p:txBody>
          <a:bodyPr>
            <a:normAutofit/>
          </a:bodyPr>
          <a:lstStyle/>
          <a:p>
            <a:r>
              <a:rPr lang="fr-FR" sz="4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 de la Pi Camera</a:t>
            </a:r>
          </a:p>
        </p:txBody>
      </p:sp>
      <p:pic>
        <p:nvPicPr>
          <p:cNvPr id="1026" name="Picture 2" descr="RÃ©sultat de recherche d'images pour &quot;raspberry pi camera&quot;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363" y="2329131"/>
            <a:ext cx="5478760" cy="411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amera software enab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42" y="2301767"/>
            <a:ext cx="4686300" cy="403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31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99012" y="108064"/>
            <a:ext cx="8545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Communication via une architecture OM2M </a:t>
            </a:r>
            <a:endParaRPr lang="fr-FR" sz="2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82" y="677569"/>
            <a:ext cx="4791744" cy="254353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710" y="477396"/>
            <a:ext cx="6493325" cy="5689617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48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55" y="784245"/>
            <a:ext cx="3138945" cy="5300671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623455" y="191193"/>
            <a:ext cx="5597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Une présence est détectée…. et l’information est envoyée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560" y="904608"/>
            <a:ext cx="7048168" cy="4798379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93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88967" y="167532"/>
            <a:ext cx="715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Plugin In-</a:t>
            </a:r>
            <a:r>
              <a:rPr lang="fr-FR" dirty="0" err="1" smtClean="0"/>
              <a:t>cse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88967" y="301752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Plugin mn-</a:t>
            </a:r>
            <a:r>
              <a:rPr lang="fr-FR" dirty="0" err="1" smtClean="0"/>
              <a:t>cse</a:t>
            </a:r>
            <a:endParaRPr lang="fr-FR" dirty="0" smtClean="0"/>
          </a:p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8" y="1238510"/>
            <a:ext cx="9116697" cy="1247949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3578" y="854614"/>
            <a:ext cx="6001588" cy="1810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6" y="3486504"/>
            <a:ext cx="4645879" cy="98186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966" y="4937349"/>
            <a:ext cx="5906324" cy="333422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8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41069" y="174567"/>
            <a:ext cx="9750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Configuration du In-</a:t>
            </a:r>
            <a:r>
              <a:rPr lang="fr-FR" sz="2400" dirty="0" err="1" smtClean="0"/>
              <a:t>cse</a:t>
            </a:r>
            <a:r>
              <a:rPr lang="fr-FR" sz="2400" dirty="0" smtClean="0"/>
              <a:t> avant la compilation de l’appli OM2M:</a:t>
            </a:r>
            <a:endParaRPr lang="fr-FR" sz="24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97527"/>
            <a:ext cx="12194817" cy="5061279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59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580081" y="347783"/>
            <a:ext cx="4234132" cy="1325563"/>
          </a:xfrm>
        </p:spPr>
        <p:txBody>
          <a:bodyPr>
            <a:normAutofit/>
          </a:bodyPr>
          <a:lstStyle/>
          <a:p>
            <a:r>
              <a:rPr lang="fr-FR" sz="2400" b="1" u="sng" dirty="0"/>
              <a:t>Code sous python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94988" y="382288"/>
            <a:ext cx="6795729" cy="6341735"/>
          </a:xfrm>
          <a:prstGeom prst="rect">
            <a:avLst/>
          </a:prstGeom>
        </p:spPr>
      </p:pic>
      <p:pic>
        <p:nvPicPr>
          <p:cNvPr id="3074" name="Picture 2" descr="RÃ©sultat de recherche d'images pour &quot;python&quot;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2717" y="2553418"/>
            <a:ext cx="2748861" cy="2748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580081" y="89900"/>
            <a:ext cx="45465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Code détection camera</a:t>
            </a:r>
            <a:endParaRPr lang="fr-FR" sz="320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82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Communication PIR et </a:t>
            </a:r>
            <a:r>
              <a:rPr lang="fr-FR" dirty="0" err="1"/>
              <a:t>Raspberry</a:t>
            </a:r>
            <a:r>
              <a:rPr lang="fr-FR" dirty="0"/>
              <a:t> PI </a:t>
            </a:r>
          </a:p>
        </p:txBody>
      </p:sp>
      <p:grpSp>
        <p:nvGrpSpPr>
          <p:cNvPr id="7" name="Group 45">
            <a:extLst>
              <a:ext uri="{FF2B5EF4-FFF2-40B4-BE49-F238E27FC236}">
                <a16:creationId xmlns:a16="http://schemas.microsoft.com/office/drawing/2014/main" id="{F2226AA4-60DA-CA41-AAE8-2C27F2150CEF}"/>
              </a:ext>
            </a:extLst>
          </p:cNvPr>
          <p:cNvGrpSpPr/>
          <p:nvPr/>
        </p:nvGrpSpPr>
        <p:grpSpPr>
          <a:xfrm>
            <a:off x="6096000" y="2463002"/>
            <a:ext cx="4759438" cy="3851151"/>
            <a:chOff x="6419102" y="1183776"/>
            <a:chExt cx="5445238" cy="5472748"/>
          </a:xfrm>
        </p:grpSpPr>
        <p:sp>
          <p:nvSpPr>
            <p:cNvPr id="8" name="TextBox 41">
              <a:extLst>
                <a:ext uri="{FF2B5EF4-FFF2-40B4-BE49-F238E27FC236}">
                  <a16:creationId xmlns:a16="http://schemas.microsoft.com/office/drawing/2014/main" id="{F7EF6BF8-B0C8-AE41-89DB-0B64D03BEBB0}"/>
                </a:ext>
              </a:extLst>
            </p:cNvPr>
            <p:cNvSpPr txBox="1"/>
            <p:nvPr/>
          </p:nvSpPr>
          <p:spPr>
            <a:xfrm>
              <a:off x="8939069" y="4563546"/>
              <a:ext cx="3802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B8DBD16C-DDD6-9A4C-860C-8B9FBCC9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19102" y="4751524"/>
              <a:ext cx="2959100" cy="1905000"/>
            </a:xfrm>
            <a:prstGeom prst="rect">
              <a:avLst/>
            </a:prstGeom>
          </p:spPr>
        </p:pic>
        <p:pic>
          <p:nvPicPr>
            <p:cNvPr id="10" name="Picture 7">
              <a:extLst>
                <a:ext uri="{FF2B5EF4-FFF2-40B4-BE49-F238E27FC236}">
                  <a16:creationId xmlns:a16="http://schemas.microsoft.com/office/drawing/2014/main" id="{E7ADDC38-8088-D749-9CA8-78EB489B4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41180" y="2844619"/>
              <a:ext cx="2423160" cy="1312545"/>
            </a:xfrm>
            <a:prstGeom prst="rect">
              <a:avLst/>
            </a:prstGeom>
          </p:spPr>
        </p:pic>
        <p:pic>
          <p:nvPicPr>
            <p:cNvPr id="11" name="Picture 9">
              <a:extLst>
                <a:ext uri="{FF2B5EF4-FFF2-40B4-BE49-F238E27FC236}">
                  <a16:creationId xmlns:a16="http://schemas.microsoft.com/office/drawing/2014/main" id="{0C8D9790-7F1F-B34C-86E8-E77B1E52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08540" y="1183776"/>
              <a:ext cx="1894840" cy="1057321"/>
            </a:xfrm>
            <a:prstGeom prst="rect">
              <a:avLst/>
            </a:prstGeom>
          </p:spPr>
        </p:pic>
        <p:grpSp>
          <p:nvGrpSpPr>
            <p:cNvPr id="12" name="Graphic 16" descr="Wireless router">
              <a:extLst>
                <a:ext uri="{FF2B5EF4-FFF2-40B4-BE49-F238E27FC236}">
                  <a16:creationId xmlns:a16="http://schemas.microsoft.com/office/drawing/2014/main" id="{82EF25AF-B304-9843-B8E8-A3078D8B7165}"/>
                </a:ext>
              </a:extLst>
            </p:cNvPr>
            <p:cNvGrpSpPr/>
            <p:nvPr/>
          </p:nvGrpSpPr>
          <p:grpSpPr>
            <a:xfrm>
              <a:off x="9008641" y="4751524"/>
              <a:ext cx="241088" cy="240380"/>
              <a:chOff x="4144981" y="5662850"/>
              <a:chExt cx="241088" cy="240380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D4DCFBD6-4F3C-5A4B-9083-AE7352C6F847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E5D2B48E-1AF5-8649-A6E5-19FE42A072E7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 13">
                <a:extLst>
                  <a:ext uri="{FF2B5EF4-FFF2-40B4-BE49-F238E27FC236}">
                    <a16:creationId xmlns:a16="http://schemas.microsoft.com/office/drawing/2014/main" id="{60BC9593-040C-554B-8B98-782C5FF9CBA7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" name="Freeform 14">
                <a:extLst>
                  <a:ext uri="{FF2B5EF4-FFF2-40B4-BE49-F238E27FC236}">
                    <a16:creationId xmlns:a16="http://schemas.microsoft.com/office/drawing/2014/main" id="{0D44BD6F-AC69-FB4C-B060-8004734FDD31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" name="Freeform 15">
                <a:extLst>
                  <a:ext uri="{FF2B5EF4-FFF2-40B4-BE49-F238E27FC236}">
                    <a16:creationId xmlns:a16="http://schemas.microsoft.com/office/drawing/2014/main" id="{D6D05F53-7DC7-EE44-BF94-E97448F3C871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5" name="Freeform 16">
                <a:extLst>
                  <a:ext uri="{FF2B5EF4-FFF2-40B4-BE49-F238E27FC236}">
                    <a16:creationId xmlns:a16="http://schemas.microsoft.com/office/drawing/2014/main" id="{31CEA9AC-0444-A745-BE11-4F19B07ABEE6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6" name="Freeform 17">
                <a:extLst>
                  <a:ext uri="{FF2B5EF4-FFF2-40B4-BE49-F238E27FC236}">
                    <a16:creationId xmlns:a16="http://schemas.microsoft.com/office/drawing/2014/main" id="{BE89DBD3-6592-C54E-B477-A911A42B0273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3" name="Graphic 16" descr="Wireless router">
              <a:extLst>
                <a:ext uri="{FF2B5EF4-FFF2-40B4-BE49-F238E27FC236}">
                  <a16:creationId xmlns:a16="http://schemas.microsoft.com/office/drawing/2014/main" id="{65F1D01D-EE6E-6642-8D51-56ACCD1F6586}"/>
                </a:ext>
              </a:extLst>
            </p:cNvPr>
            <p:cNvGrpSpPr/>
            <p:nvPr/>
          </p:nvGrpSpPr>
          <p:grpSpPr>
            <a:xfrm>
              <a:off x="9667452" y="3440748"/>
              <a:ext cx="241088" cy="240380"/>
              <a:chOff x="4144981" y="5662850"/>
              <a:chExt cx="241088" cy="240380"/>
            </a:xfrm>
          </p:grpSpPr>
          <p:sp>
            <p:nvSpPr>
              <p:cNvPr id="23" name="Freeform 19">
                <a:extLst>
                  <a:ext uri="{FF2B5EF4-FFF2-40B4-BE49-F238E27FC236}">
                    <a16:creationId xmlns:a16="http://schemas.microsoft.com/office/drawing/2014/main" id="{51803C19-64F0-3C48-B30B-0DD1F4888DC2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 20">
                <a:extLst>
                  <a:ext uri="{FF2B5EF4-FFF2-40B4-BE49-F238E27FC236}">
                    <a16:creationId xmlns:a16="http://schemas.microsoft.com/office/drawing/2014/main" id="{FD3C00F6-5BB2-EA40-808C-1D037E6E6C54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Freeform 21">
                <a:extLst>
                  <a:ext uri="{FF2B5EF4-FFF2-40B4-BE49-F238E27FC236}">
                    <a16:creationId xmlns:a16="http://schemas.microsoft.com/office/drawing/2014/main" id="{32D7BDEB-267C-1845-A70F-973DD0CD634E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 22">
                <a:extLst>
                  <a:ext uri="{FF2B5EF4-FFF2-40B4-BE49-F238E27FC236}">
                    <a16:creationId xmlns:a16="http://schemas.microsoft.com/office/drawing/2014/main" id="{FA5E6EFF-FB4D-D441-98EE-5CB535B9A3FA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Freeform 23">
                <a:extLst>
                  <a:ext uri="{FF2B5EF4-FFF2-40B4-BE49-F238E27FC236}">
                    <a16:creationId xmlns:a16="http://schemas.microsoft.com/office/drawing/2014/main" id="{2F6503DB-7A27-204A-B76D-B39D0660EA36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8" name="Freeform 24">
                <a:extLst>
                  <a:ext uri="{FF2B5EF4-FFF2-40B4-BE49-F238E27FC236}">
                    <a16:creationId xmlns:a16="http://schemas.microsoft.com/office/drawing/2014/main" id="{CCEFCBCF-CBF3-CA48-BA54-52CCA362D54C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Freeform 25">
                <a:extLst>
                  <a:ext uri="{FF2B5EF4-FFF2-40B4-BE49-F238E27FC236}">
                    <a16:creationId xmlns:a16="http://schemas.microsoft.com/office/drawing/2014/main" id="{EA48AE99-8425-1B40-9F15-4A6927E69879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cxnSp>
          <p:nvCxnSpPr>
            <p:cNvPr id="14" name="Straight Connector 27">
              <a:extLst>
                <a:ext uri="{FF2B5EF4-FFF2-40B4-BE49-F238E27FC236}">
                  <a16:creationId xmlns:a16="http://schemas.microsoft.com/office/drawing/2014/main" id="{EFA53142-082B-E04F-8096-098075B96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760" y="210089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0">
              <a:extLst>
                <a:ext uri="{FF2B5EF4-FFF2-40B4-BE49-F238E27FC236}">
                  <a16:creationId xmlns:a16="http://schemas.microsoft.com/office/drawing/2014/main" id="{F51F6240-724F-A544-8241-E815ED543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6580" y="210114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1">
              <a:extLst>
                <a:ext uri="{FF2B5EF4-FFF2-40B4-BE49-F238E27FC236}">
                  <a16:creationId xmlns:a16="http://schemas.microsoft.com/office/drawing/2014/main" id="{47FA71CC-F4D1-804F-A913-ACBA0DC7D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0400" y="2101147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2">
              <a:extLst>
                <a:ext uri="{FF2B5EF4-FFF2-40B4-BE49-F238E27FC236}">
                  <a16:creationId xmlns:a16="http://schemas.microsoft.com/office/drawing/2014/main" id="{7838738F-0FC1-FF45-BB3C-202E1743F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1840" y="2101146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3">
              <a:extLst>
                <a:ext uri="{FF2B5EF4-FFF2-40B4-BE49-F238E27FC236}">
                  <a16:creationId xmlns:a16="http://schemas.microsoft.com/office/drawing/2014/main" id="{6EE489B8-3889-F943-93AD-3252A9D99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3280" y="2101145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4">
              <a:extLst>
                <a:ext uri="{FF2B5EF4-FFF2-40B4-BE49-F238E27FC236}">
                  <a16:creationId xmlns:a16="http://schemas.microsoft.com/office/drawing/2014/main" id="{F880ED3B-2564-034E-8B6C-07D0DAE9BD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4720" y="2101144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36">
              <a:extLst>
                <a:ext uri="{FF2B5EF4-FFF2-40B4-BE49-F238E27FC236}">
                  <a16:creationId xmlns:a16="http://schemas.microsoft.com/office/drawing/2014/main" id="{DC658243-AA1B-6141-AA05-B9302BFD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8489111">
              <a:off x="9169923" y="1382829"/>
              <a:ext cx="774576" cy="1325563"/>
            </a:xfrm>
            <a:prstGeom prst="rect">
              <a:avLst/>
            </a:prstGeom>
          </p:spPr>
        </p:pic>
        <p:cxnSp>
          <p:nvCxnSpPr>
            <p:cNvPr id="21" name="Straight Connector 37">
              <a:extLst>
                <a:ext uri="{FF2B5EF4-FFF2-40B4-BE49-F238E27FC236}">
                  <a16:creationId xmlns:a16="http://schemas.microsoft.com/office/drawing/2014/main" id="{C16737F2-E19A-7147-A1DA-158418C62600}"/>
                </a:ext>
              </a:extLst>
            </p:cNvPr>
            <p:cNvCxnSpPr>
              <a:cxnSpLocks/>
              <a:stCxn id="23" idx="5"/>
              <a:endCxn id="35" idx="3"/>
            </p:cNvCxnSpPr>
            <p:nvPr/>
          </p:nvCxnSpPr>
          <p:spPr>
            <a:xfrm flipH="1">
              <a:off x="9199384" y="3510948"/>
              <a:ext cx="546067" cy="1240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2">
              <a:extLst>
                <a:ext uri="{FF2B5EF4-FFF2-40B4-BE49-F238E27FC236}">
                  <a16:creationId xmlns:a16="http://schemas.microsoft.com/office/drawing/2014/main" id="{35F6FD92-978A-6C40-82EC-8D22997F050E}"/>
                </a:ext>
              </a:extLst>
            </p:cNvPr>
            <p:cNvSpPr txBox="1"/>
            <p:nvPr/>
          </p:nvSpPr>
          <p:spPr>
            <a:xfrm>
              <a:off x="9620279" y="3253930"/>
              <a:ext cx="5027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</p:grpSp>
      <p:sp>
        <p:nvSpPr>
          <p:cNvPr id="6" name="Rectangle 5"/>
          <p:cNvSpPr/>
          <p:nvPr/>
        </p:nvSpPr>
        <p:spPr>
          <a:xfrm>
            <a:off x="509630" y="2900765"/>
            <a:ext cx="36655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fr-FR" sz="54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Docker</a:t>
            </a:r>
            <a:endParaRPr lang="fr-FR" sz="5400" b="0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43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30" y="422702"/>
            <a:ext cx="10174777" cy="635217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280160" y="0"/>
            <a:ext cx="56360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Connexion 1:</a:t>
            </a:r>
            <a:endParaRPr lang="fr-FR" sz="2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1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868" y="856192"/>
            <a:ext cx="7937908" cy="524537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4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7165" y="515389"/>
            <a:ext cx="5690958" cy="6168044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60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Modèle 3D 3" descr="Décore une pièce">
                <a:extLst>
                  <a:ext uri="{FF2B5EF4-FFF2-40B4-BE49-F238E27FC236}">
                    <a16:creationId xmlns:a16="http://schemas.microsoft.com/office/drawing/2014/main" id="{CE03AEB2-4EAB-4246-80D2-F6BF75B0D8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52264921"/>
                  </p:ext>
                </p:extLst>
              </p:nvPr>
            </p:nvGraphicFramePr>
            <p:xfrm>
              <a:off x="-281229" y="-2831"/>
              <a:ext cx="10301838" cy="69043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301838" cy="6904373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31688" ay="17848" az="18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032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Modèle 3D 3" descr="Décore une pièce">
                <a:extLst>
                  <a:ext uri="{FF2B5EF4-FFF2-40B4-BE49-F238E27FC236}">
                    <a16:creationId xmlns:a16="http://schemas.microsoft.com/office/drawing/2014/main" id="{CE03AEB2-4EAB-4246-80D2-F6BF75B0D8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81229" y="-2831"/>
                <a:ext cx="10301838" cy="690437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30593B53-58ED-4814-9ACD-071C190909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783" y="4867099"/>
            <a:ext cx="373344" cy="371039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1" name="Modèle 3D 20" descr="Table de bureau">
                <a:extLst>
                  <a:ext uri="{FF2B5EF4-FFF2-40B4-BE49-F238E27FC236}">
                    <a16:creationId xmlns:a16="http://schemas.microsoft.com/office/drawing/2014/main" id="{6396AB7F-85C8-47F2-9A8C-EA520E80D0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50586697"/>
                  </p:ext>
                </p:extLst>
              </p:nvPr>
            </p:nvGraphicFramePr>
            <p:xfrm>
              <a:off x="3924879" y="5676479"/>
              <a:ext cx="2324809" cy="11363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24809" cy="1136391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28502" ay="24776" az="10792803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453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Modèle 3D 20" descr="Table de bureau">
                <a:extLst>
                  <a:ext uri="{FF2B5EF4-FFF2-40B4-BE49-F238E27FC236}">
                    <a16:creationId xmlns:a16="http://schemas.microsoft.com/office/drawing/2014/main" id="{6396AB7F-85C8-47F2-9A8C-EA520E80D0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4879" y="5676479"/>
                <a:ext cx="2324809" cy="1136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3" name="Modèle 3D 22" descr="Haut-parleur public de robot">
                <a:extLst>
                  <a:ext uri="{FF2B5EF4-FFF2-40B4-BE49-F238E27FC236}">
                    <a16:creationId xmlns:a16="http://schemas.microsoft.com/office/drawing/2014/main" id="{4885BB1F-BA1D-4F6D-A716-A87174FBD2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50399499"/>
                  </p:ext>
                </p:extLst>
              </p:nvPr>
            </p:nvGraphicFramePr>
            <p:xfrm>
              <a:off x="2237262" y="4220956"/>
              <a:ext cx="1090534" cy="137501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90534" cy="1375019"/>
                    </a:xfrm>
                    <a:prstGeom prst="rect">
                      <a:avLst/>
                    </a:prstGeom>
                  </am3d:spPr>
                  <am3d:camera>
                    <am3d:pos x="0" y="0" z="68320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31225" d="1000000"/>
                    <am3d:preTrans dx="-6327331" dy="-18070954" dz="746155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83316" ay="-2900887" az="1041262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830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Modèle 3D 22" descr="Haut-parleur public de robot">
                <a:extLst>
                  <a:ext uri="{FF2B5EF4-FFF2-40B4-BE49-F238E27FC236}">
                    <a16:creationId xmlns:a16="http://schemas.microsoft.com/office/drawing/2014/main" id="{4885BB1F-BA1D-4F6D-A716-A87174FBD2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7262" y="4220956"/>
                <a:ext cx="1090534" cy="1375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6" name="Modèle 3D 25" descr="Jambe de robot 5">
                <a:extLst>
                  <a:ext uri="{FF2B5EF4-FFF2-40B4-BE49-F238E27FC236}">
                    <a16:creationId xmlns:a16="http://schemas.microsoft.com/office/drawing/2014/main" id="{1FC73823-9A59-4632-9BC9-CB26D11B37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2251944"/>
                  </p:ext>
                </p:extLst>
              </p:nvPr>
            </p:nvGraphicFramePr>
            <p:xfrm rot="10800000">
              <a:off x="7400137" y="267538"/>
              <a:ext cx="741987" cy="1878291"/>
            </p:xfrm>
            <a:graphic>
              <a:graphicData uri="http://schemas.microsoft.com/office/drawing/2017/model3d">
                <am3d:model3d r:embed="rId16">
                  <am3d:spPr>
                    <a:xfrm rot="10800000">
                      <a:off x="0" y="0"/>
                      <a:ext cx="741987" cy="1878291"/>
                    </a:xfrm>
                    <a:prstGeom prst="rect">
                      <a:avLst/>
                    </a:prstGeom>
                  </am3d:spPr>
                  <am3d:camera>
                    <am3d:pos x="0" y="0" z="52329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8732" d="1000000"/>
                    <am3d:preTrans dx="-257259" dy="-17999975" dz="-209984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4430" ay="1745585" az="-1341845"/>
                    <am3d:postTrans dx="0" dy="0" dz="0"/>
                  </am3d:trans>
                  <am3d:attrSrcUrl r:id="rId17"/>
                  <am3d:raster rName="Office3DRenderer" rVer="16.0.8326">
                    <am3d:blip r:embed="rId18"/>
                  </am3d:raster>
                  <am3d:objViewport viewportSz="1940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6" name="Modèle 3D 25" descr="Jambe de robot 5">
                <a:extLst>
                  <a:ext uri="{FF2B5EF4-FFF2-40B4-BE49-F238E27FC236}">
                    <a16:creationId xmlns:a16="http://schemas.microsoft.com/office/drawing/2014/main" id="{1FC73823-9A59-4632-9BC9-CB26D11B37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0800000">
                <a:off x="7400137" y="267538"/>
                <a:ext cx="741987" cy="1878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7" name="Modèle 3D 26" descr="Tête de robot 12">
                <a:extLst>
                  <a:ext uri="{FF2B5EF4-FFF2-40B4-BE49-F238E27FC236}">
                    <a16:creationId xmlns:a16="http://schemas.microsoft.com/office/drawing/2014/main" id="{01B5089C-44F1-45DF-9957-96FF4104D6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54547407"/>
                  </p:ext>
                </p:extLst>
              </p:nvPr>
            </p:nvGraphicFramePr>
            <p:xfrm>
              <a:off x="6836433" y="4427833"/>
              <a:ext cx="642738" cy="434794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642738" cy="434794"/>
                    </a:xfrm>
                    <a:prstGeom prst="rect">
                      <a:avLst/>
                    </a:prstGeom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 ax="3296376" ay="16608" az="23683"/>
                    <am3d:postTrans dx="0" dy="0" dz="0"/>
                  </am3d:trans>
                  <am3d:attrSrcUrl r:id="rId21"/>
                  <am3d:raster rName="Office3DRenderer" rVer="16.0.8326">
                    <am3d:blip r:embed="rId22"/>
                  </am3d:raster>
                  <am3d:objViewport viewportSz="737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7" name="Modèle 3D 26" descr="Tête de robot 12">
                <a:extLst>
                  <a:ext uri="{FF2B5EF4-FFF2-40B4-BE49-F238E27FC236}">
                    <a16:creationId xmlns:a16="http://schemas.microsoft.com/office/drawing/2014/main" id="{01B5089C-44F1-45DF-9957-96FF4104D6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6433" y="4427833"/>
                <a:ext cx="642738" cy="434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28" name="Modèle 3D 27" descr="Tête de robot 7">
                <a:extLst>
                  <a:ext uri="{FF2B5EF4-FFF2-40B4-BE49-F238E27FC236}">
                    <a16:creationId xmlns:a16="http://schemas.microsoft.com/office/drawing/2014/main" id="{509493F6-0D3F-4BAF-883D-A349CEB09CD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0393302"/>
                  </p:ext>
                </p:extLst>
              </p:nvPr>
            </p:nvGraphicFramePr>
            <p:xfrm rot="5400000">
              <a:off x="1093834" y="1219469"/>
              <a:ext cx="856845" cy="933009"/>
            </p:xfrm>
            <a:graphic>
              <a:graphicData uri="http://schemas.microsoft.com/office/drawing/2017/model3d">
                <am3d:model3d r:embed="rId24">
                  <am3d:spPr>
                    <a:xfrm rot="5400000">
                      <a:off x="0" y="0"/>
                      <a:ext cx="856845" cy="933009"/>
                    </a:xfrm>
                    <a:prstGeom prst="rect">
                      <a:avLst/>
                    </a:prstGeom>
                  </am3d:spPr>
                  <am3d:camera>
                    <am3d:pos x="0" y="0" z="755325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8612" d="1000000"/>
                    <am3d:preTrans dx="-79898" dy="-16931137" dz="3090806"/>
                    <am3d:scale>
                      <am3d:sx n="1000000" d="1000000"/>
                      <am3d:sy n="1000000" d="1000000"/>
                      <am3d:sz n="1000000" d="1000000"/>
                    </am3d:scale>
                    <am3d:rot ax="8578350" ay="4465175" az="8639872"/>
                    <am3d:postTrans dx="0" dy="0" dz="0"/>
                  </am3d:trans>
                  <am3d:attrSrcUrl r:id="rId25"/>
                  <am3d:raster rName="Office3DRenderer" rVer="16.0.8326">
                    <am3d:blip r:embed="rId26"/>
                  </am3d:raster>
                  <am3d:objViewport viewportSz="1294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Modèle 3D 27" descr="Tête de robot 7">
                <a:extLst>
                  <a:ext uri="{FF2B5EF4-FFF2-40B4-BE49-F238E27FC236}">
                    <a16:creationId xmlns:a16="http://schemas.microsoft.com/office/drawing/2014/main" id="{509493F6-0D3F-4BAF-883D-A349CEB09CD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5400000">
                <a:off x="1093834" y="1219469"/>
                <a:ext cx="856845" cy="933009"/>
              </a:xfrm>
              <a:prstGeom prst="rect">
                <a:avLst/>
              </a:prstGeom>
            </p:spPr>
          </p:pic>
        </mc:Fallback>
      </mc:AlternateContent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E52F7722-6DD1-43D4-B512-BAADD71E9EFF}"/>
              </a:ext>
            </a:extLst>
          </p:cNvPr>
          <p:cNvCxnSpPr>
            <a:cxnSpLocks/>
          </p:cNvCxnSpPr>
          <p:nvPr/>
        </p:nvCxnSpPr>
        <p:spPr>
          <a:xfrm flipV="1">
            <a:off x="2237262" y="1310382"/>
            <a:ext cx="5162875" cy="30948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5CD41995-9651-4ABC-9B12-805B3A05D643}"/>
              </a:ext>
            </a:extLst>
          </p:cNvPr>
          <p:cNvCxnSpPr>
            <a:cxnSpLocks/>
            <a:endCxn id="27" idx="0"/>
          </p:cNvCxnSpPr>
          <p:nvPr/>
        </p:nvCxnSpPr>
        <p:spPr>
          <a:xfrm flipH="1">
            <a:off x="7157802" y="2025969"/>
            <a:ext cx="491227" cy="2401864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DAD907C2-5682-49C2-BCF4-5F28E102E09B}"/>
              </a:ext>
            </a:extLst>
          </p:cNvPr>
          <p:cNvCxnSpPr>
            <a:cxnSpLocks/>
          </p:cNvCxnSpPr>
          <p:nvPr/>
        </p:nvCxnSpPr>
        <p:spPr>
          <a:xfrm flipH="1">
            <a:off x="3515074" y="4645230"/>
            <a:ext cx="3144421" cy="217397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C29FAD5F-6054-4981-B660-B39E2ADC53C7}"/>
              </a:ext>
            </a:extLst>
          </p:cNvPr>
          <p:cNvCxnSpPr>
            <a:cxnSpLocks/>
          </p:cNvCxnSpPr>
          <p:nvPr/>
        </p:nvCxnSpPr>
        <p:spPr>
          <a:xfrm flipH="1">
            <a:off x="4741006" y="4867099"/>
            <a:ext cx="1989893" cy="728876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59" name="WindowsPhone">
            <a:extLst>
              <a:ext uri="{FF2B5EF4-FFF2-40B4-BE49-F238E27FC236}">
                <a16:creationId xmlns:a16="http://schemas.microsoft.com/office/drawing/2014/main" id="{ED22D0AA-F98D-4F02-9EF9-00AA61FC1F3D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72034" y="5238138"/>
            <a:ext cx="310994" cy="540967"/>
            <a:chOff x="2839503" y="1"/>
            <a:chExt cx="3464995" cy="6857998"/>
          </a:xfrm>
        </p:grpSpPr>
        <p:grpSp>
          <p:nvGrpSpPr>
            <p:cNvPr id="60" name="Group 2">
              <a:extLst>
                <a:ext uri="{FF2B5EF4-FFF2-40B4-BE49-F238E27FC236}">
                  <a16:creationId xmlns:a16="http://schemas.microsoft.com/office/drawing/2014/main" id="{A7FA94F7-1415-4018-AE78-E26D7ADA3371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62" name="Group 4">
                <a:extLst>
                  <a:ext uri="{FF2B5EF4-FFF2-40B4-BE49-F238E27FC236}">
                    <a16:creationId xmlns:a16="http://schemas.microsoft.com/office/drawing/2014/main" id="{2EEB05CF-2997-4A7A-B277-24846730B600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64" name="Rounded Rectangle 6">
                  <a:extLst>
                    <a:ext uri="{FF2B5EF4-FFF2-40B4-BE49-F238E27FC236}">
                      <a16:creationId xmlns:a16="http://schemas.microsoft.com/office/drawing/2014/main" id="{50C0E810-15B9-4E10-824F-739C16367D57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5" name="Rounded Rectangle 7">
                  <a:extLst>
                    <a:ext uri="{FF2B5EF4-FFF2-40B4-BE49-F238E27FC236}">
                      <a16:creationId xmlns:a16="http://schemas.microsoft.com/office/drawing/2014/main" id="{8EB4A972-D6F6-4235-A7EA-2F175AB9B973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0DF82D7D-9BC1-4C53-809E-A35F6A1CB4DF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7" cy="507492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67" name="Left Arrow 9">
                  <a:extLst>
                    <a:ext uri="{FF2B5EF4-FFF2-40B4-BE49-F238E27FC236}">
                      <a16:creationId xmlns:a16="http://schemas.microsoft.com/office/drawing/2014/main" id="{3787225B-FC11-42DB-A7E6-057C1827BD89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68" name="Group 10">
                  <a:extLst>
                    <a:ext uri="{FF2B5EF4-FFF2-40B4-BE49-F238E27FC236}">
                      <a16:creationId xmlns:a16="http://schemas.microsoft.com/office/drawing/2014/main" id="{8DF113E6-6D5C-4436-BFF4-0385935B78DF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70" name="Flowchart: Stored Data 12">
                    <a:extLst>
                      <a:ext uri="{FF2B5EF4-FFF2-40B4-BE49-F238E27FC236}">
                        <a16:creationId xmlns:a16="http://schemas.microsoft.com/office/drawing/2014/main" id="{EFE8E3A3-1035-4C22-995D-6E69430AF992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1" name="Flowchart: Stored Data 13">
                    <a:extLst>
                      <a:ext uri="{FF2B5EF4-FFF2-40B4-BE49-F238E27FC236}">
                        <a16:creationId xmlns:a16="http://schemas.microsoft.com/office/drawing/2014/main" id="{309B4D97-FEB2-453C-84DD-A8B82161E1D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2" name="Flowchart: Stored Data 14">
                    <a:extLst>
                      <a:ext uri="{FF2B5EF4-FFF2-40B4-BE49-F238E27FC236}">
                        <a16:creationId xmlns:a16="http://schemas.microsoft.com/office/drawing/2014/main" id="{FDC5DA34-4F1B-432C-ABD9-9327756550E8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73" name="Flowchart: Stored Data 15">
                    <a:extLst>
                      <a:ext uri="{FF2B5EF4-FFF2-40B4-BE49-F238E27FC236}">
                        <a16:creationId xmlns:a16="http://schemas.microsoft.com/office/drawing/2014/main" id="{44D1278E-03A3-45A3-8C5B-B94504152835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69" name="Rounded Rectangle 11">
                  <a:extLst>
                    <a:ext uri="{FF2B5EF4-FFF2-40B4-BE49-F238E27FC236}">
                      <a16:creationId xmlns:a16="http://schemas.microsoft.com/office/drawing/2014/main" id="{61CEF34C-4766-446E-9DB0-B217ACD7C6C0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D5C9CF74-3278-4074-A165-8265CB86DE0B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61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CDF51184-71F3-429D-9F47-FE6476045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9" name="ZoneTexte 78">
            <a:extLst>
              <a:ext uri="{FF2B5EF4-FFF2-40B4-BE49-F238E27FC236}">
                <a16:creationId xmlns:a16="http://schemas.microsoft.com/office/drawing/2014/main" id="{4928C52C-88F3-4108-ADE8-7D990EF2974F}"/>
              </a:ext>
            </a:extLst>
          </p:cNvPr>
          <p:cNvSpPr txBox="1"/>
          <p:nvPr/>
        </p:nvSpPr>
        <p:spPr>
          <a:xfrm>
            <a:off x="8775700" y="1905000"/>
            <a:ext cx="30801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Capteur de présence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Détecte si il y’a un mouvement</a:t>
            </a:r>
            <a:endParaRPr lang="en-US" dirty="0"/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CCAF1D86-5120-4A35-A67B-FB0068B2C3B3}"/>
              </a:ext>
            </a:extLst>
          </p:cNvPr>
          <p:cNvSpPr txBox="1"/>
          <p:nvPr/>
        </p:nvSpPr>
        <p:spPr>
          <a:xfrm>
            <a:off x="8918204" y="1892300"/>
            <a:ext cx="2980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Caméra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Détecte si il y’a un enfant seul</a:t>
            </a:r>
            <a:endParaRPr lang="en-US" dirty="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6F0F180D-8A6C-4E99-8D8B-66916D762EE3}"/>
              </a:ext>
            </a:extLst>
          </p:cNvPr>
          <p:cNvSpPr txBox="1"/>
          <p:nvPr/>
        </p:nvSpPr>
        <p:spPr>
          <a:xfrm>
            <a:off x="8471577" y="1766500"/>
            <a:ext cx="36883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Capteur de distance</a:t>
            </a:r>
          </a:p>
          <a:p>
            <a:pPr algn="ctr"/>
            <a:endParaRPr lang="fr-FR" dirty="0"/>
          </a:p>
          <a:p>
            <a:pPr algn="ctr"/>
            <a:r>
              <a:rPr lang="fr-FR" dirty="0"/>
              <a:t>Détecte si il y’a un enfant seul proche</a:t>
            </a:r>
          </a:p>
          <a:p>
            <a:pPr algn="ctr"/>
            <a:r>
              <a:rPr lang="fr-FR" dirty="0"/>
              <a:t>D’une zone de danger</a:t>
            </a:r>
            <a:endParaRPr lang="en-US" dirty="0"/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3C4DB3C4-B376-4410-90E5-8B0F69D55D33}"/>
              </a:ext>
            </a:extLst>
          </p:cNvPr>
          <p:cNvSpPr txBox="1"/>
          <p:nvPr/>
        </p:nvSpPr>
        <p:spPr>
          <a:xfrm>
            <a:off x="9937748" y="1905000"/>
            <a:ext cx="756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/>
              <a:t>Alerte</a:t>
            </a:r>
            <a:endParaRPr lang="en-US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EC885E92-15FA-459D-9DB8-3F964017321E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517" y="4653239"/>
            <a:ext cx="1828804" cy="182880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51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1" grpId="0"/>
      <p:bldP spid="82" grpId="0"/>
      <p:bldP spid="8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088" y="585771"/>
            <a:ext cx="9842269" cy="6130913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1670858" y="0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Connexion 2:</a:t>
            </a:r>
            <a:endParaRPr lang="fr-FR" sz="24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3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897" y="353967"/>
            <a:ext cx="5860777" cy="6504033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205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138" y="2563454"/>
            <a:ext cx="5417127" cy="2760319"/>
          </a:xfrm>
          <a:prstGeom prst="rect">
            <a:avLst/>
          </a:prstGeom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694729" y="1659623"/>
            <a:ext cx="3208713" cy="429635"/>
          </a:xfrm>
        </p:spPr>
        <p:txBody>
          <a:bodyPr>
            <a:noAutofit/>
          </a:bodyPr>
          <a:lstStyle/>
          <a:p>
            <a:r>
              <a:rPr lang="fr-FR" sz="3200" u="sng" dirty="0" smtClean="0">
                <a:solidFill>
                  <a:srgbClr val="FF0000"/>
                </a:solidFill>
              </a:rPr>
              <a:t>Connexion Docker</a:t>
            </a:r>
            <a:endParaRPr lang="fr-FR" sz="3200" u="sng" dirty="0">
              <a:solidFill>
                <a:srgbClr val="FF0000"/>
              </a:solidFill>
            </a:endParaRPr>
          </a:p>
        </p:txBody>
      </p:sp>
      <p:grpSp>
        <p:nvGrpSpPr>
          <p:cNvPr id="5" name="Group 45">
            <a:extLst>
              <a:ext uri="{FF2B5EF4-FFF2-40B4-BE49-F238E27FC236}">
                <a16:creationId xmlns:a16="http://schemas.microsoft.com/office/drawing/2014/main" id="{F2226AA4-60DA-CA41-AAE8-2C27F2150CEF}"/>
              </a:ext>
            </a:extLst>
          </p:cNvPr>
          <p:cNvGrpSpPr/>
          <p:nvPr/>
        </p:nvGrpSpPr>
        <p:grpSpPr>
          <a:xfrm>
            <a:off x="7564582" y="2458590"/>
            <a:ext cx="2956831" cy="2865183"/>
            <a:chOff x="6419102" y="1183776"/>
            <a:chExt cx="5445238" cy="5472748"/>
          </a:xfrm>
        </p:grpSpPr>
        <p:sp>
          <p:nvSpPr>
            <p:cNvPr id="6" name="TextBox 41">
              <a:extLst>
                <a:ext uri="{FF2B5EF4-FFF2-40B4-BE49-F238E27FC236}">
                  <a16:creationId xmlns:a16="http://schemas.microsoft.com/office/drawing/2014/main" id="{F7EF6BF8-B0C8-AE41-89DB-0B64D03BEBB0}"/>
                </a:ext>
              </a:extLst>
            </p:cNvPr>
            <p:cNvSpPr txBox="1"/>
            <p:nvPr/>
          </p:nvSpPr>
          <p:spPr>
            <a:xfrm>
              <a:off x="8939069" y="4563546"/>
              <a:ext cx="38023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B8DBD16C-DDD6-9A4C-860C-8B9FBCC9A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9102" y="4751524"/>
              <a:ext cx="2959100" cy="19050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7ADDC38-8088-D749-9CA8-78EB489B4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41180" y="2844619"/>
              <a:ext cx="2423160" cy="1312545"/>
            </a:xfrm>
            <a:prstGeom prst="rect">
              <a:avLst/>
            </a:prstGeom>
          </p:spPr>
        </p:pic>
        <p:pic>
          <p:nvPicPr>
            <p:cNvPr id="9" name="Picture 9">
              <a:extLst>
                <a:ext uri="{FF2B5EF4-FFF2-40B4-BE49-F238E27FC236}">
                  <a16:creationId xmlns:a16="http://schemas.microsoft.com/office/drawing/2014/main" id="{0C8D9790-7F1F-B34C-86E8-E77B1E52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908540" y="1183776"/>
              <a:ext cx="1894840" cy="1057321"/>
            </a:xfrm>
            <a:prstGeom prst="rect">
              <a:avLst/>
            </a:prstGeom>
          </p:spPr>
        </p:pic>
        <p:grpSp>
          <p:nvGrpSpPr>
            <p:cNvPr id="10" name="Graphic 16" descr="Wireless router">
              <a:extLst>
                <a:ext uri="{FF2B5EF4-FFF2-40B4-BE49-F238E27FC236}">
                  <a16:creationId xmlns:a16="http://schemas.microsoft.com/office/drawing/2014/main" id="{82EF25AF-B304-9843-B8E8-A3078D8B7165}"/>
                </a:ext>
              </a:extLst>
            </p:cNvPr>
            <p:cNvGrpSpPr/>
            <p:nvPr/>
          </p:nvGrpSpPr>
          <p:grpSpPr>
            <a:xfrm>
              <a:off x="9008641" y="4751524"/>
              <a:ext cx="241088" cy="240380"/>
              <a:chOff x="4144981" y="5662850"/>
              <a:chExt cx="241088" cy="240380"/>
            </a:xfrm>
          </p:grpSpPr>
          <p:sp>
            <p:nvSpPr>
              <p:cNvPr id="28" name="Freeform 11">
                <a:extLst>
                  <a:ext uri="{FF2B5EF4-FFF2-40B4-BE49-F238E27FC236}">
                    <a16:creationId xmlns:a16="http://schemas.microsoft.com/office/drawing/2014/main" id="{D4DCFBD6-4F3C-5A4B-9083-AE7352C6F847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9" name="Freeform 12">
                <a:extLst>
                  <a:ext uri="{FF2B5EF4-FFF2-40B4-BE49-F238E27FC236}">
                    <a16:creationId xmlns:a16="http://schemas.microsoft.com/office/drawing/2014/main" id="{E5D2B48E-1AF5-8649-A6E5-19FE42A072E7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0" name="Freeform 13">
                <a:extLst>
                  <a:ext uri="{FF2B5EF4-FFF2-40B4-BE49-F238E27FC236}">
                    <a16:creationId xmlns:a16="http://schemas.microsoft.com/office/drawing/2014/main" id="{60BC9593-040C-554B-8B98-782C5FF9CBA7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1" name="Freeform 14">
                <a:extLst>
                  <a:ext uri="{FF2B5EF4-FFF2-40B4-BE49-F238E27FC236}">
                    <a16:creationId xmlns:a16="http://schemas.microsoft.com/office/drawing/2014/main" id="{0D44BD6F-AC69-FB4C-B060-8004734FDD31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2" name="Freeform 15">
                <a:extLst>
                  <a:ext uri="{FF2B5EF4-FFF2-40B4-BE49-F238E27FC236}">
                    <a16:creationId xmlns:a16="http://schemas.microsoft.com/office/drawing/2014/main" id="{D6D05F53-7DC7-EE44-BF94-E97448F3C871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3" name="Freeform 16">
                <a:extLst>
                  <a:ext uri="{FF2B5EF4-FFF2-40B4-BE49-F238E27FC236}">
                    <a16:creationId xmlns:a16="http://schemas.microsoft.com/office/drawing/2014/main" id="{31CEA9AC-0444-A745-BE11-4F19B07ABEE6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34" name="Freeform 17">
                <a:extLst>
                  <a:ext uri="{FF2B5EF4-FFF2-40B4-BE49-F238E27FC236}">
                    <a16:creationId xmlns:a16="http://schemas.microsoft.com/office/drawing/2014/main" id="{BE89DBD3-6592-C54E-B477-A911A42B0273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11" name="Graphic 16" descr="Wireless router">
              <a:extLst>
                <a:ext uri="{FF2B5EF4-FFF2-40B4-BE49-F238E27FC236}">
                  <a16:creationId xmlns:a16="http://schemas.microsoft.com/office/drawing/2014/main" id="{65F1D01D-EE6E-6642-8D51-56ACCD1F6586}"/>
                </a:ext>
              </a:extLst>
            </p:cNvPr>
            <p:cNvGrpSpPr/>
            <p:nvPr/>
          </p:nvGrpSpPr>
          <p:grpSpPr>
            <a:xfrm>
              <a:off x="9667452" y="3440748"/>
              <a:ext cx="241088" cy="240380"/>
              <a:chOff x="4144981" y="5662850"/>
              <a:chExt cx="241088" cy="240380"/>
            </a:xfrm>
          </p:grpSpPr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51803C19-64F0-3C48-B30B-0DD1F4888DC2}"/>
                  </a:ext>
                </a:extLst>
              </p:cNvPr>
              <p:cNvSpPr/>
              <p:nvPr/>
            </p:nvSpPr>
            <p:spPr>
              <a:xfrm>
                <a:off x="4222980" y="5702914"/>
                <a:ext cx="21273" cy="60272"/>
              </a:xfrm>
              <a:custGeom>
                <a:avLst/>
                <a:gdLst>
                  <a:gd name="connsiteX0" fmla="*/ 12409 w 21272"/>
                  <a:gd name="connsiteY0" fmla="*/ 60272 h 60272"/>
                  <a:gd name="connsiteX1" fmla="*/ 22336 w 21272"/>
                  <a:gd name="connsiteY1" fmla="*/ 50345 h 60272"/>
                  <a:gd name="connsiteX2" fmla="*/ 14182 w 21272"/>
                  <a:gd name="connsiteY2" fmla="*/ 30136 h 60272"/>
                  <a:gd name="connsiteX3" fmla="*/ 22336 w 21272"/>
                  <a:gd name="connsiteY3" fmla="*/ 9927 h 60272"/>
                  <a:gd name="connsiteX4" fmla="*/ 12409 w 21272"/>
                  <a:gd name="connsiteY4" fmla="*/ 0 h 60272"/>
                  <a:gd name="connsiteX5" fmla="*/ 0 w 21272"/>
                  <a:gd name="connsiteY5" fmla="*/ 30136 h 60272"/>
                  <a:gd name="connsiteX6" fmla="*/ 12409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12409" y="60272"/>
                    </a:moveTo>
                    <a:lnTo>
                      <a:pt x="22336" y="50345"/>
                    </a:lnTo>
                    <a:cubicBezTo>
                      <a:pt x="17373" y="45027"/>
                      <a:pt x="14182" y="37936"/>
                      <a:pt x="14182" y="30136"/>
                    </a:cubicBezTo>
                    <a:cubicBezTo>
                      <a:pt x="14182" y="22336"/>
                      <a:pt x="17373" y="15245"/>
                      <a:pt x="22336" y="9927"/>
                    </a:cubicBezTo>
                    <a:lnTo>
                      <a:pt x="12409" y="0"/>
                    </a:lnTo>
                    <a:cubicBezTo>
                      <a:pt x="4609" y="7800"/>
                      <a:pt x="0" y="18436"/>
                      <a:pt x="0" y="30136"/>
                    </a:cubicBezTo>
                    <a:cubicBezTo>
                      <a:pt x="0" y="41836"/>
                      <a:pt x="4609" y="52472"/>
                      <a:pt x="12409" y="602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FD3C00F6-5BB2-EA40-808C-1D037E6E6C54}"/>
                  </a:ext>
                </a:extLst>
              </p:cNvPr>
              <p:cNvSpPr/>
              <p:nvPr/>
            </p:nvSpPr>
            <p:spPr>
              <a:xfrm>
                <a:off x="4194617" y="5683059"/>
                <a:ext cx="28363" cy="99272"/>
              </a:xfrm>
              <a:custGeom>
                <a:avLst/>
                <a:gdLst>
                  <a:gd name="connsiteX0" fmla="*/ 20918 w 28363"/>
                  <a:gd name="connsiteY0" fmla="*/ 99981 h 99271"/>
                  <a:gd name="connsiteX1" fmla="*/ 30845 w 28363"/>
                  <a:gd name="connsiteY1" fmla="*/ 90054 h 99271"/>
                  <a:gd name="connsiteX2" fmla="*/ 14182 w 28363"/>
                  <a:gd name="connsiteY2" fmla="*/ 49990 h 99271"/>
                  <a:gd name="connsiteX3" fmla="*/ 30845 w 28363"/>
                  <a:gd name="connsiteY3" fmla="*/ 9927 h 99271"/>
                  <a:gd name="connsiteX4" fmla="*/ 20918 w 28363"/>
                  <a:gd name="connsiteY4" fmla="*/ 0 h 99271"/>
                  <a:gd name="connsiteX5" fmla="*/ 0 w 28363"/>
                  <a:gd name="connsiteY5" fmla="*/ 49990 h 99271"/>
                  <a:gd name="connsiteX6" fmla="*/ 20918 w 28363"/>
                  <a:gd name="connsiteY6" fmla="*/ 99981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20918" y="99981"/>
                    </a:moveTo>
                    <a:lnTo>
                      <a:pt x="30845" y="90054"/>
                    </a:lnTo>
                    <a:cubicBezTo>
                      <a:pt x="20563" y="79772"/>
                      <a:pt x="14182" y="65590"/>
                      <a:pt x="14182" y="49990"/>
                    </a:cubicBezTo>
                    <a:cubicBezTo>
                      <a:pt x="14182" y="34391"/>
                      <a:pt x="20563" y="20209"/>
                      <a:pt x="30845" y="9927"/>
                    </a:cubicBezTo>
                    <a:lnTo>
                      <a:pt x="20918" y="0"/>
                    </a:lnTo>
                    <a:cubicBezTo>
                      <a:pt x="7800" y="12764"/>
                      <a:pt x="0" y="30491"/>
                      <a:pt x="0" y="49990"/>
                    </a:cubicBezTo>
                    <a:cubicBezTo>
                      <a:pt x="0" y="69490"/>
                      <a:pt x="7800" y="87217"/>
                      <a:pt x="20918" y="9998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32D7BDEB-267C-1845-A70F-973DD0CD634E}"/>
                  </a:ext>
                </a:extLst>
              </p:cNvPr>
              <p:cNvSpPr/>
              <p:nvPr/>
            </p:nvSpPr>
            <p:spPr>
              <a:xfrm>
                <a:off x="4166253" y="5662850"/>
                <a:ext cx="39000" cy="138271"/>
              </a:xfrm>
              <a:custGeom>
                <a:avLst/>
                <a:gdLst>
                  <a:gd name="connsiteX0" fmla="*/ 39000 w 38999"/>
                  <a:gd name="connsiteY0" fmla="*/ 130471 h 138271"/>
                  <a:gd name="connsiteX1" fmla="*/ 14182 w 38999"/>
                  <a:gd name="connsiteY1" fmla="*/ 70199 h 138271"/>
                  <a:gd name="connsiteX2" fmla="*/ 39000 w 38999"/>
                  <a:gd name="connsiteY2" fmla="*/ 9927 h 138271"/>
                  <a:gd name="connsiteX3" fmla="*/ 29072 w 38999"/>
                  <a:gd name="connsiteY3" fmla="*/ 0 h 138271"/>
                  <a:gd name="connsiteX4" fmla="*/ 0 w 38999"/>
                  <a:gd name="connsiteY4" fmla="*/ 70199 h 138271"/>
                  <a:gd name="connsiteX5" fmla="*/ 29072 w 38999"/>
                  <a:gd name="connsiteY5" fmla="*/ 140399 h 138271"/>
                  <a:gd name="connsiteX6" fmla="*/ 3900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39000" y="130471"/>
                    </a:moveTo>
                    <a:cubicBezTo>
                      <a:pt x="23754" y="115226"/>
                      <a:pt x="14182" y="93954"/>
                      <a:pt x="14182" y="70199"/>
                    </a:cubicBezTo>
                    <a:cubicBezTo>
                      <a:pt x="14182" y="46445"/>
                      <a:pt x="23754" y="25527"/>
                      <a:pt x="39000" y="9927"/>
                    </a:cubicBezTo>
                    <a:lnTo>
                      <a:pt x="29072" y="0"/>
                    </a:lnTo>
                    <a:cubicBezTo>
                      <a:pt x="10991" y="18082"/>
                      <a:pt x="0" y="42900"/>
                      <a:pt x="0" y="70199"/>
                    </a:cubicBezTo>
                    <a:cubicBezTo>
                      <a:pt x="0" y="97499"/>
                      <a:pt x="10991" y="122317"/>
                      <a:pt x="29072" y="140399"/>
                    </a:cubicBezTo>
                    <a:lnTo>
                      <a:pt x="39000" y="130471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 22">
                <a:extLst>
                  <a:ext uri="{FF2B5EF4-FFF2-40B4-BE49-F238E27FC236}">
                    <a16:creationId xmlns:a16="http://schemas.microsoft.com/office/drawing/2014/main" id="{FA5E6EFF-FB4D-D441-98EE-5CB535B9A3FA}"/>
                  </a:ext>
                </a:extLst>
              </p:cNvPr>
              <p:cNvSpPr/>
              <p:nvPr/>
            </p:nvSpPr>
            <p:spPr>
              <a:xfrm>
                <a:off x="4285734" y="5702914"/>
                <a:ext cx="21273" cy="60272"/>
              </a:xfrm>
              <a:custGeom>
                <a:avLst/>
                <a:gdLst>
                  <a:gd name="connsiteX0" fmla="*/ 9927 w 21272"/>
                  <a:gd name="connsiteY0" fmla="*/ 60272 h 60272"/>
                  <a:gd name="connsiteX1" fmla="*/ 22336 w 21272"/>
                  <a:gd name="connsiteY1" fmla="*/ 30136 h 60272"/>
                  <a:gd name="connsiteX2" fmla="*/ 9927 w 21272"/>
                  <a:gd name="connsiteY2" fmla="*/ 0 h 60272"/>
                  <a:gd name="connsiteX3" fmla="*/ 0 w 21272"/>
                  <a:gd name="connsiteY3" fmla="*/ 9927 h 60272"/>
                  <a:gd name="connsiteX4" fmla="*/ 8154 w 21272"/>
                  <a:gd name="connsiteY4" fmla="*/ 30136 h 60272"/>
                  <a:gd name="connsiteX5" fmla="*/ 0 w 21272"/>
                  <a:gd name="connsiteY5" fmla="*/ 50345 h 60272"/>
                  <a:gd name="connsiteX6" fmla="*/ 9927 w 21272"/>
                  <a:gd name="connsiteY6" fmla="*/ 60272 h 60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272" h="60272">
                    <a:moveTo>
                      <a:pt x="9927" y="60272"/>
                    </a:moveTo>
                    <a:cubicBezTo>
                      <a:pt x="17727" y="52472"/>
                      <a:pt x="22336" y="41836"/>
                      <a:pt x="22336" y="30136"/>
                    </a:cubicBezTo>
                    <a:cubicBezTo>
                      <a:pt x="22336" y="18436"/>
                      <a:pt x="17727" y="7800"/>
                      <a:pt x="9927" y="0"/>
                    </a:cubicBezTo>
                    <a:lnTo>
                      <a:pt x="0" y="9927"/>
                    </a:lnTo>
                    <a:cubicBezTo>
                      <a:pt x="4964" y="14891"/>
                      <a:pt x="8154" y="21982"/>
                      <a:pt x="8154" y="30136"/>
                    </a:cubicBezTo>
                    <a:cubicBezTo>
                      <a:pt x="8154" y="38291"/>
                      <a:pt x="4964" y="45027"/>
                      <a:pt x="0" y="50345"/>
                    </a:cubicBezTo>
                    <a:lnTo>
                      <a:pt x="9927" y="60272"/>
                    </a:ln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5" name="Freeform 23">
                <a:extLst>
                  <a:ext uri="{FF2B5EF4-FFF2-40B4-BE49-F238E27FC236}">
                    <a16:creationId xmlns:a16="http://schemas.microsoft.com/office/drawing/2014/main" id="{2F6503DB-7A27-204A-B76D-B39D0660EA36}"/>
                  </a:ext>
                </a:extLst>
              </p:cNvPr>
              <p:cNvSpPr/>
              <p:nvPr/>
            </p:nvSpPr>
            <p:spPr>
              <a:xfrm>
                <a:off x="4305588" y="5683059"/>
                <a:ext cx="28363" cy="99272"/>
              </a:xfrm>
              <a:custGeom>
                <a:avLst/>
                <a:gdLst>
                  <a:gd name="connsiteX0" fmla="*/ 0 w 28363"/>
                  <a:gd name="connsiteY0" fmla="*/ 90054 h 99271"/>
                  <a:gd name="connsiteX1" fmla="*/ 9927 w 28363"/>
                  <a:gd name="connsiteY1" fmla="*/ 99981 h 99271"/>
                  <a:gd name="connsiteX2" fmla="*/ 30845 w 28363"/>
                  <a:gd name="connsiteY2" fmla="*/ 49990 h 99271"/>
                  <a:gd name="connsiteX3" fmla="*/ 9927 w 28363"/>
                  <a:gd name="connsiteY3" fmla="*/ 0 h 99271"/>
                  <a:gd name="connsiteX4" fmla="*/ 0 w 28363"/>
                  <a:gd name="connsiteY4" fmla="*/ 9927 h 99271"/>
                  <a:gd name="connsiteX5" fmla="*/ 16663 w 28363"/>
                  <a:gd name="connsiteY5" fmla="*/ 49990 h 99271"/>
                  <a:gd name="connsiteX6" fmla="*/ 0 w 28363"/>
                  <a:gd name="connsiteY6" fmla="*/ 90054 h 99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8363" h="99271">
                    <a:moveTo>
                      <a:pt x="0" y="90054"/>
                    </a:moveTo>
                    <a:lnTo>
                      <a:pt x="9927" y="99981"/>
                    </a:lnTo>
                    <a:cubicBezTo>
                      <a:pt x="23045" y="87217"/>
                      <a:pt x="30845" y="69490"/>
                      <a:pt x="30845" y="49990"/>
                    </a:cubicBezTo>
                    <a:cubicBezTo>
                      <a:pt x="30845" y="30491"/>
                      <a:pt x="23045" y="12764"/>
                      <a:pt x="9927" y="0"/>
                    </a:cubicBezTo>
                    <a:lnTo>
                      <a:pt x="0" y="9927"/>
                    </a:lnTo>
                    <a:cubicBezTo>
                      <a:pt x="10282" y="20209"/>
                      <a:pt x="16663" y="34391"/>
                      <a:pt x="16663" y="49990"/>
                    </a:cubicBezTo>
                    <a:cubicBezTo>
                      <a:pt x="16663" y="65590"/>
                      <a:pt x="10282" y="79772"/>
                      <a:pt x="0" y="900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CCEFCBCF-CBF3-CA48-BA54-52CCA362D54C}"/>
                  </a:ext>
                </a:extLst>
              </p:cNvPr>
              <p:cNvSpPr/>
              <p:nvPr/>
            </p:nvSpPr>
            <p:spPr>
              <a:xfrm>
                <a:off x="4325797" y="5662850"/>
                <a:ext cx="39000" cy="138271"/>
              </a:xfrm>
              <a:custGeom>
                <a:avLst/>
                <a:gdLst>
                  <a:gd name="connsiteX0" fmla="*/ 0 w 38999"/>
                  <a:gd name="connsiteY0" fmla="*/ 130471 h 138271"/>
                  <a:gd name="connsiteX1" fmla="*/ 9927 w 38999"/>
                  <a:gd name="connsiteY1" fmla="*/ 140399 h 138271"/>
                  <a:gd name="connsiteX2" fmla="*/ 39000 w 38999"/>
                  <a:gd name="connsiteY2" fmla="*/ 70199 h 138271"/>
                  <a:gd name="connsiteX3" fmla="*/ 9927 w 38999"/>
                  <a:gd name="connsiteY3" fmla="*/ 0 h 138271"/>
                  <a:gd name="connsiteX4" fmla="*/ 0 w 38999"/>
                  <a:gd name="connsiteY4" fmla="*/ 9927 h 138271"/>
                  <a:gd name="connsiteX5" fmla="*/ 24818 w 38999"/>
                  <a:gd name="connsiteY5" fmla="*/ 70199 h 138271"/>
                  <a:gd name="connsiteX6" fmla="*/ 0 w 38999"/>
                  <a:gd name="connsiteY6" fmla="*/ 130471 h 138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8999" h="138271">
                    <a:moveTo>
                      <a:pt x="0" y="130471"/>
                    </a:moveTo>
                    <a:lnTo>
                      <a:pt x="9927" y="140399"/>
                    </a:lnTo>
                    <a:cubicBezTo>
                      <a:pt x="28009" y="122317"/>
                      <a:pt x="39000" y="97499"/>
                      <a:pt x="39000" y="70199"/>
                    </a:cubicBezTo>
                    <a:cubicBezTo>
                      <a:pt x="39000" y="42900"/>
                      <a:pt x="28009" y="18082"/>
                      <a:pt x="9927" y="0"/>
                    </a:cubicBezTo>
                    <a:lnTo>
                      <a:pt x="0" y="9927"/>
                    </a:lnTo>
                    <a:cubicBezTo>
                      <a:pt x="15245" y="25172"/>
                      <a:pt x="24818" y="46445"/>
                      <a:pt x="24818" y="70199"/>
                    </a:cubicBezTo>
                    <a:cubicBezTo>
                      <a:pt x="24818" y="93954"/>
                      <a:pt x="15245" y="114872"/>
                      <a:pt x="0" y="130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EA48AE99-8425-1B40-9F15-4A6927E69879}"/>
                  </a:ext>
                </a:extLst>
              </p:cNvPr>
              <p:cNvSpPr/>
              <p:nvPr/>
            </p:nvSpPr>
            <p:spPr>
              <a:xfrm>
                <a:off x="4144981" y="5718868"/>
                <a:ext cx="241088" cy="184362"/>
              </a:xfrm>
              <a:custGeom>
                <a:avLst/>
                <a:gdLst>
                  <a:gd name="connsiteX0" fmla="*/ 212725 w 241088"/>
                  <a:gd name="connsiteY0" fmla="*/ 155998 h 184361"/>
                  <a:gd name="connsiteX1" fmla="*/ 205634 w 241088"/>
                  <a:gd name="connsiteY1" fmla="*/ 148908 h 184361"/>
                  <a:gd name="connsiteX2" fmla="*/ 212725 w 241088"/>
                  <a:gd name="connsiteY2" fmla="*/ 141817 h 184361"/>
                  <a:gd name="connsiteX3" fmla="*/ 219816 w 241088"/>
                  <a:gd name="connsiteY3" fmla="*/ 148908 h 184361"/>
                  <a:gd name="connsiteX4" fmla="*/ 212725 w 241088"/>
                  <a:gd name="connsiteY4" fmla="*/ 155998 h 184361"/>
                  <a:gd name="connsiteX5" fmla="*/ 177271 w 241088"/>
                  <a:gd name="connsiteY5" fmla="*/ 155998 h 184361"/>
                  <a:gd name="connsiteX6" fmla="*/ 170180 w 241088"/>
                  <a:gd name="connsiteY6" fmla="*/ 148908 h 184361"/>
                  <a:gd name="connsiteX7" fmla="*/ 177271 w 241088"/>
                  <a:gd name="connsiteY7" fmla="*/ 141817 h 184361"/>
                  <a:gd name="connsiteX8" fmla="*/ 184362 w 241088"/>
                  <a:gd name="connsiteY8" fmla="*/ 148908 h 184361"/>
                  <a:gd name="connsiteX9" fmla="*/ 177271 w 241088"/>
                  <a:gd name="connsiteY9" fmla="*/ 155998 h 184361"/>
                  <a:gd name="connsiteX10" fmla="*/ 141817 w 241088"/>
                  <a:gd name="connsiteY10" fmla="*/ 155998 h 184361"/>
                  <a:gd name="connsiteX11" fmla="*/ 134726 w 241088"/>
                  <a:gd name="connsiteY11" fmla="*/ 148908 h 184361"/>
                  <a:gd name="connsiteX12" fmla="*/ 141817 w 241088"/>
                  <a:gd name="connsiteY12" fmla="*/ 141817 h 184361"/>
                  <a:gd name="connsiteX13" fmla="*/ 148908 w 241088"/>
                  <a:gd name="connsiteY13" fmla="*/ 148908 h 184361"/>
                  <a:gd name="connsiteX14" fmla="*/ 141817 w 241088"/>
                  <a:gd name="connsiteY14" fmla="*/ 155998 h 184361"/>
                  <a:gd name="connsiteX15" fmla="*/ 106363 w 241088"/>
                  <a:gd name="connsiteY15" fmla="*/ 155998 h 184361"/>
                  <a:gd name="connsiteX16" fmla="*/ 99272 w 241088"/>
                  <a:gd name="connsiteY16" fmla="*/ 148908 h 184361"/>
                  <a:gd name="connsiteX17" fmla="*/ 106363 w 241088"/>
                  <a:gd name="connsiteY17" fmla="*/ 141817 h 184361"/>
                  <a:gd name="connsiteX18" fmla="*/ 113453 w 241088"/>
                  <a:gd name="connsiteY18" fmla="*/ 148908 h 184361"/>
                  <a:gd name="connsiteX19" fmla="*/ 106363 w 241088"/>
                  <a:gd name="connsiteY19" fmla="*/ 155998 h 184361"/>
                  <a:gd name="connsiteX20" fmla="*/ 35454 w 241088"/>
                  <a:gd name="connsiteY20" fmla="*/ 163089 h 184361"/>
                  <a:gd name="connsiteX21" fmla="*/ 21273 w 241088"/>
                  <a:gd name="connsiteY21" fmla="*/ 148908 h 184361"/>
                  <a:gd name="connsiteX22" fmla="*/ 35454 w 241088"/>
                  <a:gd name="connsiteY22" fmla="*/ 134726 h 184361"/>
                  <a:gd name="connsiteX23" fmla="*/ 49636 w 241088"/>
                  <a:gd name="connsiteY23" fmla="*/ 148908 h 184361"/>
                  <a:gd name="connsiteX24" fmla="*/ 35454 w 241088"/>
                  <a:gd name="connsiteY24" fmla="*/ 163089 h 184361"/>
                  <a:gd name="connsiteX25" fmla="*/ 226907 w 241088"/>
                  <a:gd name="connsiteY25" fmla="*/ 113453 h 184361"/>
                  <a:gd name="connsiteX26" fmla="*/ 127635 w 241088"/>
                  <a:gd name="connsiteY26" fmla="*/ 113453 h 184361"/>
                  <a:gd name="connsiteX27" fmla="*/ 127635 w 241088"/>
                  <a:gd name="connsiteY27" fmla="*/ 26236 h 184361"/>
                  <a:gd name="connsiteX28" fmla="*/ 134726 w 241088"/>
                  <a:gd name="connsiteY28" fmla="*/ 14182 h 184361"/>
                  <a:gd name="connsiteX29" fmla="*/ 120544 w 241088"/>
                  <a:gd name="connsiteY29" fmla="*/ 0 h 184361"/>
                  <a:gd name="connsiteX30" fmla="*/ 106363 w 241088"/>
                  <a:gd name="connsiteY30" fmla="*/ 14182 h 184361"/>
                  <a:gd name="connsiteX31" fmla="*/ 113453 w 241088"/>
                  <a:gd name="connsiteY31" fmla="*/ 26236 h 184361"/>
                  <a:gd name="connsiteX32" fmla="*/ 113453 w 241088"/>
                  <a:gd name="connsiteY32" fmla="*/ 113453 h 184361"/>
                  <a:gd name="connsiteX33" fmla="*/ 14182 w 241088"/>
                  <a:gd name="connsiteY33" fmla="*/ 113453 h 184361"/>
                  <a:gd name="connsiteX34" fmla="*/ 0 w 241088"/>
                  <a:gd name="connsiteY34" fmla="*/ 127635 h 184361"/>
                  <a:gd name="connsiteX35" fmla="*/ 0 w 241088"/>
                  <a:gd name="connsiteY35" fmla="*/ 170180 h 184361"/>
                  <a:gd name="connsiteX36" fmla="*/ 14182 w 241088"/>
                  <a:gd name="connsiteY36" fmla="*/ 184362 h 184361"/>
                  <a:gd name="connsiteX37" fmla="*/ 226907 w 241088"/>
                  <a:gd name="connsiteY37" fmla="*/ 184362 h 184361"/>
                  <a:gd name="connsiteX38" fmla="*/ 241088 w 241088"/>
                  <a:gd name="connsiteY38" fmla="*/ 170180 h 184361"/>
                  <a:gd name="connsiteX39" fmla="*/ 241088 w 241088"/>
                  <a:gd name="connsiteY39" fmla="*/ 127635 h 184361"/>
                  <a:gd name="connsiteX40" fmla="*/ 226907 w 241088"/>
                  <a:gd name="connsiteY40" fmla="*/ 113453 h 184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241088" h="184361">
                    <a:moveTo>
                      <a:pt x="212725" y="155998"/>
                    </a:moveTo>
                    <a:cubicBezTo>
                      <a:pt x="208825" y="155998"/>
                      <a:pt x="205634" y="152807"/>
                      <a:pt x="205634" y="148908"/>
                    </a:cubicBezTo>
                    <a:cubicBezTo>
                      <a:pt x="205634" y="145008"/>
                      <a:pt x="208825" y="141817"/>
                      <a:pt x="212725" y="141817"/>
                    </a:cubicBezTo>
                    <a:cubicBezTo>
                      <a:pt x="216625" y="141817"/>
                      <a:pt x="219816" y="145008"/>
                      <a:pt x="219816" y="148908"/>
                    </a:cubicBezTo>
                    <a:cubicBezTo>
                      <a:pt x="219816" y="152807"/>
                      <a:pt x="216625" y="155998"/>
                      <a:pt x="212725" y="155998"/>
                    </a:cubicBezTo>
                    <a:close/>
                    <a:moveTo>
                      <a:pt x="177271" y="155998"/>
                    </a:moveTo>
                    <a:cubicBezTo>
                      <a:pt x="173371" y="155998"/>
                      <a:pt x="170180" y="152807"/>
                      <a:pt x="170180" y="148908"/>
                    </a:cubicBezTo>
                    <a:cubicBezTo>
                      <a:pt x="170180" y="145008"/>
                      <a:pt x="173371" y="141817"/>
                      <a:pt x="177271" y="141817"/>
                    </a:cubicBezTo>
                    <a:cubicBezTo>
                      <a:pt x="181171" y="141817"/>
                      <a:pt x="184362" y="145008"/>
                      <a:pt x="184362" y="148908"/>
                    </a:cubicBezTo>
                    <a:cubicBezTo>
                      <a:pt x="184362" y="152807"/>
                      <a:pt x="181171" y="155998"/>
                      <a:pt x="177271" y="155998"/>
                    </a:cubicBezTo>
                    <a:close/>
                    <a:moveTo>
                      <a:pt x="141817" y="155998"/>
                    </a:moveTo>
                    <a:cubicBezTo>
                      <a:pt x="137917" y="155998"/>
                      <a:pt x="134726" y="152807"/>
                      <a:pt x="134726" y="148908"/>
                    </a:cubicBezTo>
                    <a:cubicBezTo>
                      <a:pt x="134726" y="145008"/>
                      <a:pt x="137917" y="141817"/>
                      <a:pt x="141817" y="141817"/>
                    </a:cubicBezTo>
                    <a:cubicBezTo>
                      <a:pt x="145717" y="141817"/>
                      <a:pt x="148908" y="145008"/>
                      <a:pt x="148908" y="148908"/>
                    </a:cubicBezTo>
                    <a:cubicBezTo>
                      <a:pt x="148908" y="152807"/>
                      <a:pt x="145717" y="155998"/>
                      <a:pt x="141817" y="155998"/>
                    </a:cubicBezTo>
                    <a:close/>
                    <a:moveTo>
                      <a:pt x="106363" y="155998"/>
                    </a:moveTo>
                    <a:cubicBezTo>
                      <a:pt x="102463" y="155998"/>
                      <a:pt x="99272" y="152807"/>
                      <a:pt x="99272" y="148908"/>
                    </a:cubicBezTo>
                    <a:cubicBezTo>
                      <a:pt x="99272" y="145008"/>
                      <a:pt x="102463" y="141817"/>
                      <a:pt x="106363" y="141817"/>
                    </a:cubicBezTo>
                    <a:cubicBezTo>
                      <a:pt x="110262" y="141817"/>
                      <a:pt x="113453" y="145008"/>
                      <a:pt x="113453" y="148908"/>
                    </a:cubicBezTo>
                    <a:cubicBezTo>
                      <a:pt x="113453" y="152807"/>
                      <a:pt x="110262" y="155998"/>
                      <a:pt x="106363" y="155998"/>
                    </a:cubicBezTo>
                    <a:close/>
                    <a:moveTo>
                      <a:pt x="35454" y="163089"/>
                    </a:moveTo>
                    <a:cubicBezTo>
                      <a:pt x="27654" y="163089"/>
                      <a:pt x="21273" y="156707"/>
                      <a:pt x="21273" y="148908"/>
                    </a:cubicBezTo>
                    <a:cubicBezTo>
                      <a:pt x="21273" y="141108"/>
                      <a:pt x="27654" y="134726"/>
                      <a:pt x="35454" y="134726"/>
                    </a:cubicBezTo>
                    <a:cubicBezTo>
                      <a:pt x="43254" y="134726"/>
                      <a:pt x="49636" y="141108"/>
                      <a:pt x="49636" y="148908"/>
                    </a:cubicBezTo>
                    <a:cubicBezTo>
                      <a:pt x="49636" y="156707"/>
                      <a:pt x="43254" y="163089"/>
                      <a:pt x="35454" y="163089"/>
                    </a:cubicBezTo>
                    <a:close/>
                    <a:moveTo>
                      <a:pt x="226907" y="113453"/>
                    </a:moveTo>
                    <a:lnTo>
                      <a:pt x="127635" y="113453"/>
                    </a:lnTo>
                    <a:lnTo>
                      <a:pt x="127635" y="26236"/>
                    </a:lnTo>
                    <a:cubicBezTo>
                      <a:pt x="131890" y="23754"/>
                      <a:pt x="134726" y="19145"/>
                      <a:pt x="134726" y="14182"/>
                    </a:cubicBezTo>
                    <a:cubicBezTo>
                      <a:pt x="134726" y="6382"/>
                      <a:pt x="128344" y="0"/>
                      <a:pt x="120544" y="0"/>
                    </a:cubicBezTo>
                    <a:cubicBezTo>
                      <a:pt x="112744" y="0"/>
                      <a:pt x="106363" y="6382"/>
                      <a:pt x="106363" y="14182"/>
                    </a:cubicBezTo>
                    <a:cubicBezTo>
                      <a:pt x="106363" y="19500"/>
                      <a:pt x="109199" y="24109"/>
                      <a:pt x="113453" y="26236"/>
                    </a:cubicBezTo>
                    <a:lnTo>
                      <a:pt x="113453" y="113453"/>
                    </a:lnTo>
                    <a:lnTo>
                      <a:pt x="14182" y="113453"/>
                    </a:lnTo>
                    <a:cubicBezTo>
                      <a:pt x="6382" y="113453"/>
                      <a:pt x="0" y="119835"/>
                      <a:pt x="0" y="127635"/>
                    </a:cubicBezTo>
                    <a:lnTo>
                      <a:pt x="0" y="170180"/>
                    </a:lnTo>
                    <a:cubicBezTo>
                      <a:pt x="0" y="177980"/>
                      <a:pt x="6382" y="184362"/>
                      <a:pt x="14182" y="184362"/>
                    </a:cubicBezTo>
                    <a:lnTo>
                      <a:pt x="226907" y="184362"/>
                    </a:lnTo>
                    <a:cubicBezTo>
                      <a:pt x="234707" y="184362"/>
                      <a:pt x="241088" y="177980"/>
                      <a:pt x="241088" y="170180"/>
                    </a:cubicBezTo>
                    <a:lnTo>
                      <a:pt x="241088" y="127635"/>
                    </a:lnTo>
                    <a:cubicBezTo>
                      <a:pt x="241088" y="119835"/>
                      <a:pt x="234707" y="113453"/>
                      <a:pt x="226907" y="1134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3473" cap="flat">
                <a:noFill/>
                <a:prstDash val="solid"/>
                <a:miter/>
              </a:ln>
            </p:spPr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US"/>
              </a:p>
            </p:txBody>
          </p:sp>
        </p:grpSp>
        <p:cxnSp>
          <p:nvCxnSpPr>
            <p:cNvPr id="12" name="Straight Connector 27">
              <a:extLst>
                <a:ext uri="{FF2B5EF4-FFF2-40B4-BE49-F238E27FC236}">
                  <a16:creationId xmlns:a16="http://schemas.microsoft.com/office/drawing/2014/main" id="{EFA53142-082B-E04F-8096-098075B96D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652760" y="210089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30">
              <a:extLst>
                <a:ext uri="{FF2B5EF4-FFF2-40B4-BE49-F238E27FC236}">
                  <a16:creationId xmlns:a16="http://schemas.microsoft.com/office/drawing/2014/main" id="{F51F6240-724F-A544-8241-E815ED543A3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736580" y="2101148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1">
              <a:extLst>
                <a:ext uri="{FF2B5EF4-FFF2-40B4-BE49-F238E27FC236}">
                  <a16:creationId xmlns:a16="http://schemas.microsoft.com/office/drawing/2014/main" id="{47FA71CC-F4D1-804F-A913-ACBA0DC7D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820400" y="2101147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32">
              <a:extLst>
                <a:ext uri="{FF2B5EF4-FFF2-40B4-BE49-F238E27FC236}">
                  <a16:creationId xmlns:a16="http://schemas.microsoft.com/office/drawing/2014/main" id="{7838738F-0FC1-FF45-BB3C-202E1743F06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911840" y="2101146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33">
              <a:extLst>
                <a:ext uri="{FF2B5EF4-FFF2-40B4-BE49-F238E27FC236}">
                  <a16:creationId xmlns:a16="http://schemas.microsoft.com/office/drawing/2014/main" id="{6EE489B8-3889-F943-93AD-3252A9D997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03280" y="2101145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4">
              <a:extLst>
                <a:ext uri="{FF2B5EF4-FFF2-40B4-BE49-F238E27FC236}">
                  <a16:creationId xmlns:a16="http://schemas.microsoft.com/office/drawing/2014/main" id="{F880ED3B-2564-034E-8B6C-07D0DAE9BD5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94720" y="2101144"/>
              <a:ext cx="525780" cy="75896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36">
              <a:extLst>
                <a:ext uri="{FF2B5EF4-FFF2-40B4-BE49-F238E27FC236}">
                  <a16:creationId xmlns:a16="http://schemas.microsoft.com/office/drawing/2014/main" id="{DC658243-AA1B-6141-AA05-B9302BFD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8489111">
              <a:off x="9169923" y="1382829"/>
              <a:ext cx="774576" cy="1325563"/>
            </a:xfrm>
            <a:prstGeom prst="rect">
              <a:avLst/>
            </a:prstGeom>
          </p:spPr>
        </p:pic>
        <p:cxnSp>
          <p:nvCxnSpPr>
            <p:cNvPr id="19" name="Straight Connector 37">
              <a:extLst>
                <a:ext uri="{FF2B5EF4-FFF2-40B4-BE49-F238E27FC236}">
                  <a16:creationId xmlns:a16="http://schemas.microsoft.com/office/drawing/2014/main" id="{C16737F2-E19A-7147-A1DA-158418C62600}"/>
                </a:ext>
              </a:extLst>
            </p:cNvPr>
            <p:cNvCxnSpPr>
              <a:cxnSpLocks/>
              <a:stCxn id="21" idx="5"/>
              <a:endCxn id="33" idx="3"/>
            </p:cNvCxnSpPr>
            <p:nvPr/>
          </p:nvCxnSpPr>
          <p:spPr>
            <a:xfrm flipH="1">
              <a:off x="9199384" y="3510948"/>
              <a:ext cx="546067" cy="124057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42">
              <a:extLst>
                <a:ext uri="{FF2B5EF4-FFF2-40B4-BE49-F238E27FC236}">
                  <a16:creationId xmlns:a16="http://schemas.microsoft.com/office/drawing/2014/main" id="{35F6FD92-978A-6C40-82EC-8D22997F050E}"/>
                </a:ext>
              </a:extLst>
            </p:cNvPr>
            <p:cNvSpPr txBox="1"/>
            <p:nvPr/>
          </p:nvSpPr>
          <p:spPr>
            <a:xfrm>
              <a:off x="9620279" y="3253930"/>
              <a:ext cx="50276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/>
                <a:t>BLE</a:t>
              </a:r>
            </a:p>
          </p:txBody>
        </p:sp>
      </p:grpSp>
      <p:sp>
        <p:nvSpPr>
          <p:cNvPr id="35" name="ZoneTexte 34"/>
          <p:cNvSpPr txBox="1"/>
          <p:nvPr/>
        </p:nvSpPr>
        <p:spPr>
          <a:xfrm>
            <a:off x="8505281" y="1746609"/>
            <a:ext cx="143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IP : 10,0.4.12</a:t>
            </a:r>
            <a:endParaRPr lang="fr-FR" dirty="0"/>
          </a:p>
        </p:txBody>
      </p:sp>
      <p:pic>
        <p:nvPicPr>
          <p:cNvPr id="1026" name="Picture 2" descr="RÃ©sultat de recherche d'images pour &quot;docker&quot;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4374" y="152504"/>
            <a:ext cx="2657475" cy="124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57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465513"/>
            <a:ext cx="7482840" cy="1163782"/>
          </a:xfrm>
        </p:spPr>
        <p:txBody>
          <a:bodyPr>
            <a:noAutofit/>
          </a:bodyPr>
          <a:lstStyle/>
          <a:p>
            <a:r>
              <a:rPr lang="fr-FR" sz="3600" b="1" u="sng" dirty="0" smtClean="0"/>
              <a:t>Connexion a la base de données </a:t>
            </a:r>
            <a:r>
              <a:rPr lang="fr-FR" sz="3600" b="1" u="sng" dirty="0" err="1" smtClean="0"/>
              <a:t>Postgres</a:t>
            </a:r>
            <a:endParaRPr lang="fr-FR" sz="3600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15130"/>
            <a:ext cx="6124575" cy="3686175"/>
          </a:xfrm>
          <a:prstGeom prst="rect">
            <a:avLst/>
          </a:prstGeom>
        </p:spPr>
      </p:pic>
      <p:pic>
        <p:nvPicPr>
          <p:cNvPr id="2050" name="Picture 2" descr="RÃ©sultat de recherche d'images pour &quot;postgresql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3664" y="3663908"/>
            <a:ext cx="2095500" cy="21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RÃ©sultat de recherche d'images pour &quot;docker&quot;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8856" y="1291243"/>
            <a:ext cx="3322490" cy="156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5601305"/>
            <a:ext cx="4357255" cy="449558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059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556954"/>
            <a:ext cx="4964084" cy="598516"/>
          </a:xfrm>
        </p:spPr>
        <p:txBody>
          <a:bodyPr>
            <a:normAutofit/>
          </a:bodyPr>
          <a:lstStyle/>
          <a:p>
            <a:r>
              <a:rPr lang="fr-FR" sz="3600" b="1" u="sng" dirty="0" smtClean="0"/>
              <a:t>Ecoute requête HTTP GET</a:t>
            </a:r>
            <a:endParaRPr lang="fr-FR" sz="3600" b="1" u="sng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09653"/>
            <a:ext cx="6327371" cy="788083"/>
          </a:xfrm>
          <a:prstGeom prst="rect">
            <a:avLst/>
          </a:prstGeom>
        </p:spPr>
      </p:pic>
      <p:pic>
        <p:nvPicPr>
          <p:cNvPr id="3074" name="Picture 2" descr="RÃ©sultat de recherche d'images pour &quot;python&quot;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3349" y="1039091"/>
            <a:ext cx="2339945" cy="233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976585"/>
            <a:ext cx="5412971" cy="282777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25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600" b="1" dirty="0" smtClean="0"/>
              <a:t>Réponse </a:t>
            </a:r>
            <a:r>
              <a:rPr lang="fr-FR" sz="3600" b="1" dirty="0"/>
              <a:t>à</a:t>
            </a:r>
            <a:r>
              <a:rPr lang="fr-FR" sz="3600" b="1" dirty="0" smtClean="0"/>
              <a:t> la requête</a:t>
            </a:r>
            <a:endParaRPr lang="fr-FR" sz="3600" b="1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18398"/>
            <a:ext cx="9134475" cy="237172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63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5400" b="1" u="sng" dirty="0"/>
              <a:t>Comparaison des Images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399" y="2449662"/>
            <a:ext cx="6206526" cy="3103263"/>
          </a:xfrm>
          <a:prstGeom prst="rect">
            <a:avLst/>
          </a:prstGeom>
        </p:spPr>
      </p:pic>
      <p:pic>
        <p:nvPicPr>
          <p:cNvPr id="4098" name="Picture 2" descr="RÃ©sultat de recherche d'images pour &quot;pi camera raspberry&quot;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384949"/>
            <a:ext cx="3334592" cy="2792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u="sng" dirty="0"/>
              <a:t>Récupération des différences</a:t>
            </a:r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09" y="1946395"/>
            <a:ext cx="2447627" cy="4351338"/>
          </a:xfr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338" y="1946394"/>
            <a:ext cx="2447628" cy="4351339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499" y="1946392"/>
            <a:ext cx="2447629" cy="4351341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4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0" y="2452717"/>
            <a:ext cx="12191999" cy="1325563"/>
          </a:xfrm>
        </p:spPr>
        <p:txBody>
          <a:bodyPr>
            <a:normAutofit/>
          </a:bodyPr>
          <a:lstStyle/>
          <a:p>
            <a:pPr algn="ctr"/>
            <a:r>
              <a:rPr lang="fr-FR" sz="5400" b="1" u="sng" dirty="0">
                <a:solidFill>
                  <a:schemeClr val="tx2"/>
                </a:solidFill>
              </a:rPr>
              <a:t>Calcul de la taille de la personne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75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0753" y="-34005"/>
            <a:ext cx="6539086" cy="947651"/>
          </a:xfrm>
        </p:spPr>
        <p:txBody>
          <a:bodyPr/>
          <a:lstStyle/>
          <a:p>
            <a:r>
              <a:rPr lang="fr-FR" u="sng" dirty="0" smtClean="0">
                <a:latin typeface="+mn-lt"/>
              </a:rPr>
              <a:t>Le </a:t>
            </a:r>
            <a:r>
              <a:rPr lang="fr-FR" u="sng" dirty="0">
                <a:latin typeface="+mn-lt"/>
              </a:rPr>
              <a:t>capteur de distance: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38139" y="1562793"/>
            <a:ext cx="4372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Le capteur de distance permettra de calculer la distance entre l’enfant et le capteur.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139" y="3644698"/>
            <a:ext cx="5981700" cy="2739619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739831" y="3638522"/>
            <a:ext cx="1546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FF0000"/>
                </a:solidFill>
              </a:rPr>
              <a:t>ZONE 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DE </a:t>
            </a:r>
          </a:p>
          <a:p>
            <a:pPr algn="ctr"/>
            <a:r>
              <a:rPr lang="fr-FR" dirty="0">
                <a:solidFill>
                  <a:srgbClr val="FF0000"/>
                </a:solidFill>
              </a:rPr>
              <a:t>DANGER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940" y="4261349"/>
            <a:ext cx="1828804" cy="1828804"/>
          </a:xfrm>
          <a:prstGeom prst="rect">
            <a:avLst/>
          </a:prstGeom>
        </p:spPr>
      </p:pic>
      <p:sp>
        <p:nvSpPr>
          <p:cNvPr id="12" name="Espace réservé du numéro de diapositive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49</a:t>
            </a:fld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2425" y="1180477"/>
            <a:ext cx="33813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3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82106092"/>
                  </p:ext>
                </p:extLst>
              </p:nvPr>
            </p:nvGraphicFramePr>
            <p:xfrm>
              <a:off x="-281229" y="-2831"/>
              <a:ext cx="10301838" cy="69043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301838" cy="6904373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31688" ay="17848" az="18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032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81229" y="-2831"/>
                <a:ext cx="10301838" cy="690437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C486AD70-1E78-4D58-8454-96E0F9255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783" y="4867099"/>
            <a:ext cx="373344" cy="371039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42288995"/>
                  </p:ext>
                </p:extLst>
              </p:nvPr>
            </p:nvGraphicFramePr>
            <p:xfrm>
              <a:off x="3924879" y="5676479"/>
              <a:ext cx="2324809" cy="11363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24809" cy="1136391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28502" ay="24776" az="10792803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453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4879" y="5676479"/>
                <a:ext cx="2324809" cy="1136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96676860"/>
                  </p:ext>
                </p:extLst>
              </p:nvPr>
            </p:nvGraphicFramePr>
            <p:xfrm>
              <a:off x="2237262" y="4220956"/>
              <a:ext cx="1090534" cy="137501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90534" cy="1375019"/>
                    </a:xfrm>
                    <a:prstGeom prst="rect">
                      <a:avLst/>
                    </a:prstGeom>
                  </am3d:spPr>
                  <am3d:camera>
                    <am3d:pos x="0" y="0" z="68320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31225" d="1000000"/>
                    <am3d:preTrans dx="-6327331" dy="-18070954" dz="746155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83316" ay="-2900887" az="1041262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830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7262" y="4220956"/>
                <a:ext cx="1090534" cy="1375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67098677"/>
                  </p:ext>
                </p:extLst>
              </p:nvPr>
            </p:nvGraphicFramePr>
            <p:xfrm rot="10800000">
              <a:off x="7400137" y="267538"/>
              <a:ext cx="741987" cy="1878291"/>
            </p:xfrm>
            <a:graphic>
              <a:graphicData uri="http://schemas.microsoft.com/office/drawing/2017/model3d">
                <am3d:model3d r:embed="rId16">
                  <am3d:spPr>
                    <a:xfrm rot="10800000">
                      <a:off x="0" y="0"/>
                      <a:ext cx="741987" cy="1878291"/>
                    </a:xfrm>
                    <a:prstGeom prst="rect">
                      <a:avLst/>
                    </a:prstGeom>
                  </am3d:spPr>
                  <am3d:camera>
                    <am3d:pos x="0" y="0" z="52329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8732" d="1000000"/>
                    <am3d:preTrans dx="-257259" dy="-17999975" dz="-209984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4430" ay="1745585" az="-1341845"/>
                    <am3d:postTrans dx="0" dy="0" dz="0"/>
                  </am3d:trans>
                  <am3d:attrSrcUrl r:id="rId17"/>
                  <am3d:raster rName="Office3DRenderer" rVer="16.0.8326">
                    <am3d:blip r:embed="rId18"/>
                  </am3d:raster>
                  <am3d:objViewport viewportSz="1940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0800000">
                <a:off x="7400137" y="267538"/>
                <a:ext cx="741987" cy="18782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56066684"/>
                  </p:ext>
                </p:extLst>
              </p:nvPr>
            </p:nvGraphicFramePr>
            <p:xfrm>
              <a:off x="6836433" y="4427833"/>
              <a:ext cx="642738" cy="434794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642738" cy="434794"/>
                    </a:xfrm>
                    <a:prstGeom prst="rect">
                      <a:avLst/>
                    </a:prstGeom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 ax="3296376" ay="16608" az="23683"/>
                    <am3d:postTrans dx="0" dy="0" dz="0"/>
                  </am3d:trans>
                  <am3d:attrSrcUrl r:id="rId21"/>
                  <am3d:raster rName="Office3DRenderer" rVer="16.0.8326">
                    <am3d:blip r:embed="rId22"/>
                  </am3d:raster>
                  <am3d:objViewport viewportSz="737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6433" y="4427833"/>
                <a:ext cx="642738" cy="434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18623437"/>
                  </p:ext>
                </p:extLst>
              </p:nvPr>
            </p:nvGraphicFramePr>
            <p:xfrm rot="5400000">
              <a:off x="1093834" y="1219469"/>
              <a:ext cx="856845" cy="933009"/>
            </p:xfrm>
            <a:graphic>
              <a:graphicData uri="http://schemas.microsoft.com/office/drawing/2017/model3d">
                <am3d:model3d r:embed="rId24">
                  <am3d:spPr>
                    <a:xfrm rot="5400000">
                      <a:off x="0" y="0"/>
                      <a:ext cx="856845" cy="93300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am3d:spPr>
                  <am3d:camera>
                    <am3d:pos x="0" y="0" z="755325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8612" d="1000000"/>
                    <am3d:preTrans dx="-79898" dy="-16931137" dz="3090806"/>
                    <am3d:scale>
                      <am3d:sx n="1000000" d="1000000"/>
                      <am3d:sy n="1000000" d="1000000"/>
                      <am3d:sz n="1000000" d="1000000"/>
                    </am3d:scale>
                    <am3d:rot ax="8578350" ay="4465175" az="8639872"/>
                    <am3d:postTrans dx="0" dy="0" dz="0"/>
                  </am3d:trans>
                  <am3d:attrSrcUrl r:id="rId25"/>
                  <am3d:raster rName="Office3DRenderer" rVer="16.0.8326">
                    <am3d:blip r:embed="rId26"/>
                  </am3d:raster>
                  <am3d:objViewport viewportSz="1294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5400000">
                <a:off x="1093834" y="1219469"/>
                <a:ext cx="856845" cy="933009"/>
              </a:xfrm>
              <a:prstGeom prst="rect">
                <a:avLst/>
              </a:prstGeom>
              <a:solidFill>
                <a:srgbClr val="FF0000"/>
              </a:solidFill>
            </p:spPr>
          </p:pic>
        </mc:Fallback>
      </mc:AlternateContent>
      <p:grpSp>
        <p:nvGrpSpPr>
          <p:cNvPr id="17" name="WindowsPhone">
            <a:extLst>
              <a:ext uri="{FF2B5EF4-FFF2-40B4-BE49-F238E27FC236}">
                <a16:creationId xmlns:a16="http://schemas.microsoft.com/office/drawing/2014/main" id="{5FD37583-80ED-4CA0-A7B2-C837E864438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72034" y="5238138"/>
            <a:ext cx="310994" cy="540967"/>
            <a:chOff x="2839503" y="1"/>
            <a:chExt cx="3464995" cy="6857998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53303E45-73B9-475D-AF67-FB67385E2878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29987801-B3C1-4DC1-A68E-F8755451ED2F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22" name="Rounded Rectangle 6">
                  <a:extLst>
                    <a:ext uri="{FF2B5EF4-FFF2-40B4-BE49-F238E27FC236}">
                      <a16:creationId xmlns:a16="http://schemas.microsoft.com/office/drawing/2014/main" id="{560F3169-2904-44A4-BF2E-BAE731C5819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ounded Rectangle 7">
                  <a:extLst>
                    <a:ext uri="{FF2B5EF4-FFF2-40B4-BE49-F238E27FC236}">
                      <a16:creationId xmlns:a16="http://schemas.microsoft.com/office/drawing/2014/main" id="{DDA1346F-7B57-48E1-BCEF-3DE23D07984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A522362-8BF2-4C09-9F22-5167E46CA716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7" cy="507492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Left Arrow 9">
                  <a:extLst>
                    <a:ext uri="{FF2B5EF4-FFF2-40B4-BE49-F238E27FC236}">
                      <a16:creationId xmlns:a16="http://schemas.microsoft.com/office/drawing/2014/main" id="{1F8EC716-BB08-4725-BA0A-D982071562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6" name="Group 10">
                  <a:extLst>
                    <a:ext uri="{FF2B5EF4-FFF2-40B4-BE49-F238E27FC236}">
                      <a16:creationId xmlns:a16="http://schemas.microsoft.com/office/drawing/2014/main" id="{1027351C-CD2D-4C71-BB43-253275C4D1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28" name="Flowchart: Stored Data 12">
                    <a:extLst>
                      <a:ext uri="{FF2B5EF4-FFF2-40B4-BE49-F238E27FC236}">
                        <a16:creationId xmlns:a16="http://schemas.microsoft.com/office/drawing/2014/main" id="{467C39FF-0866-4496-AE89-0EEF4147A33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" name="Flowchart: Stored Data 13">
                    <a:extLst>
                      <a:ext uri="{FF2B5EF4-FFF2-40B4-BE49-F238E27FC236}">
                        <a16:creationId xmlns:a16="http://schemas.microsoft.com/office/drawing/2014/main" id="{432F8B28-C85B-40DC-84E4-3CB6098C3BC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Flowchart: Stored Data 14">
                    <a:extLst>
                      <a:ext uri="{FF2B5EF4-FFF2-40B4-BE49-F238E27FC236}">
                        <a16:creationId xmlns:a16="http://schemas.microsoft.com/office/drawing/2014/main" id="{C2762D10-8063-46CF-B3C6-799C091339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Flowchart: Stored Data 15">
                    <a:extLst>
                      <a:ext uri="{FF2B5EF4-FFF2-40B4-BE49-F238E27FC236}">
                        <a16:creationId xmlns:a16="http://schemas.microsoft.com/office/drawing/2014/main" id="{5C83E6B6-48EB-41F9-8A6F-73B108F3E36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7" name="Rounded Rectangle 11">
                  <a:extLst>
                    <a:ext uri="{FF2B5EF4-FFF2-40B4-BE49-F238E27FC236}">
                      <a16:creationId xmlns:a16="http://schemas.microsoft.com/office/drawing/2014/main" id="{92BF8B40-64F4-4498-8EF3-DEF21BDB1DC8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8C4DD7-0F85-45E6-A393-993225D73C6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C91328D-01E8-4DFB-8338-59B938934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3" name="Image 32" descr="Une image contenant équipement électronique&#10;&#10;Description générée avec un niveau de confiance très élevé">
            <a:extLst>
              <a:ext uri="{FF2B5EF4-FFF2-40B4-BE49-F238E27FC236}">
                <a16:creationId xmlns:a16="http://schemas.microsoft.com/office/drawing/2014/main" id="{3CD9D19A-4A60-4B57-B454-592374996F16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9006" y="3830160"/>
            <a:ext cx="1290051" cy="1195345"/>
          </a:xfrm>
          <a:prstGeom prst="rect">
            <a:avLst/>
          </a:prstGeom>
        </p:spPr>
      </p:pic>
      <p:pic>
        <p:nvPicPr>
          <p:cNvPr id="34" name="Picture 38">
            <a:extLst>
              <a:ext uri="{FF2B5EF4-FFF2-40B4-BE49-F238E27FC236}">
                <a16:creationId xmlns:a16="http://schemas.microsoft.com/office/drawing/2014/main" id="{26CFB1A4-EAEE-4BDA-AF8B-A56ACBAEF595}"/>
              </a:ext>
            </a:extLst>
          </p:cNvPr>
          <p:cNvPicPr>
            <a:picLocks noChangeAspect="1"/>
          </p:cNvPicPr>
          <p:nvPr/>
        </p:nvPicPr>
        <p:blipFill rotWithShape="1">
          <a:blip r:embed="rId30"/>
          <a:srcRect l="-1" r="47271"/>
          <a:stretch/>
        </p:blipFill>
        <p:spPr>
          <a:xfrm>
            <a:off x="8447831" y="1777308"/>
            <a:ext cx="852683" cy="895679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8B8FB23A-EA73-4AF4-AD0F-66FD4BBA867D}"/>
              </a:ext>
            </a:extLst>
          </p:cNvPr>
          <p:cNvSpPr txBox="1"/>
          <p:nvPr/>
        </p:nvSpPr>
        <p:spPr>
          <a:xfrm>
            <a:off x="9765332" y="3760810"/>
            <a:ext cx="23030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M5STACK  : collecte, traitement et envoi des données (nœud émetteur)</a:t>
            </a:r>
          </a:p>
          <a:p>
            <a:pPr algn="ctr"/>
            <a:endParaRPr lang="en-US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5C7A76-B092-4AAC-8F82-F686057CA6EF}"/>
              </a:ext>
            </a:extLst>
          </p:cNvPr>
          <p:cNvSpPr txBox="1"/>
          <p:nvPr/>
        </p:nvSpPr>
        <p:spPr>
          <a:xfrm>
            <a:off x="9659057" y="1929728"/>
            <a:ext cx="240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Détecte un mouvement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46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47502" y="-94134"/>
            <a:ext cx="10515600" cy="1325563"/>
          </a:xfrm>
        </p:spPr>
        <p:txBody>
          <a:bodyPr/>
          <a:lstStyle/>
          <a:p>
            <a:r>
              <a:rPr lang="fr-FR" u="sng" dirty="0">
                <a:latin typeface="+mn-lt"/>
              </a:rPr>
              <a:t>-Caractéristiques du capteur: </a:t>
            </a:r>
            <a:r>
              <a:rPr lang="fr-FR" dirty="0">
                <a:latin typeface="+mn-lt"/>
              </a:rPr>
              <a:t>HC-SR04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96884" y="1231429"/>
            <a:ext cx="10515600" cy="4351338"/>
          </a:xfrm>
        </p:spPr>
        <p:txBody>
          <a:bodyPr>
            <a:normAutofit/>
          </a:bodyPr>
          <a:lstStyle/>
          <a:p>
            <a:r>
              <a:rPr lang="fr-FR" sz="1800" dirty="0"/>
              <a:t>Dimensions : 45 mm x 20 mm x 15 mm</a:t>
            </a:r>
          </a:p>
          <a:p>
            <a:r>
              <a:rPr lang="fr-FR" sz="1800" dirty="0"/>
              <a:t>Plage de mesure : 2cm à 400cm</a:t>
            </a:r>
          </a:p>
          <a:p>
            <a:r>
              <a:rPr lang="fr-FR" sz="1800" dirty="0"/>
              <a:t>Résolution de la mesure : 0,3cm</a:t>
            </a:r>
          </a:p>
          <a:p>
            <a:r>
              <a:rPr lang="fr-FR" sz="1800" dirty="0"/>
              <a:t>Angle de mesure efficace : 15°</a:t>
            </a:r>
          </a:p>
          <a:p>
            <a:r>
              <a:rPr lang="fr-FR" sz="1800" dirty="0"/>
              <a:t>Largeur d’impulsion sur l’entrée de déclenchement: 10 us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50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047" y="783356"/>
            <a:ext cx="3116390" cy="3050364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708173"/>
            <a:ext cx="6019800" cy="2830739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431577" y="4607303"/>
            <a:ext cx="33832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1)Impulsion de 10us sur la broche trigger </a:t>
            </a:r>
          </a:p>
          <a:p>
            <a:r>
              <a:rPr lang="fr-FR" sz="1200" dirty="0"/>
              <a:t>2)Le capteur envoie une série de 8 impulsions ultrasoniques à 40kHz</a:t>
            </a:r>
          </a:p>
          <a:p>
            <a:r>
              <a:rPr lang="fr-FR" sz="1200" dirty="0"/>
              <a:t>3)Les ultrasons se propagent dans l’air jusqu’à toucher un obstacle et retourne dans l’autre sens vers le capteur</a:t>
            </a:r>
          </a:p>
          <a:p>
            <a:r>
              <a:rPr lang="fr-FR" sz="1200" dirty="0"/>
              <a:t>4)Le capteur détecte l’écho et clôture la prise de mesure</a:t>
            </a:r>
          </a:p>
        </p:txBody>
      </p:sp>
    </p:spTree>
    <p:extLst>
      <p:ext uri="{BB962C8B-B14F-4D97-AF65-F5344CB8AC3E}">
        <p14:creationId xmlns:p14="http://schemas.microsoft.com/office/powerpoint/2010/main" val="38634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81000" y="-164707"/>
            <a:ext cx="10515600" cy="1325563"/>
          </a:xfrm>
        </p:spPr>
        <p:txBody>
          <a:bodyPr/>
          <a:lstStyle/>
          <a:p>
            <a:r>
              <a:rPr lang="fr-FR" u="sng" dirty="0">
                <a:latin typeface="+mn-lt"/>
              </a:rPr>
              <a:t>-Broches de connexion: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4497" y="1511517"/>
            <a:ext cx="4620270" cy="2810267"/>
          </a:xfr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51</a:t>
            </a:fld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705196" y="1900989"/>
            <a:ext cx="62362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Vcc</a:t>
            </a:r>
            <a:r>
              <a:rPr lang="fr-FR" dirty="0"/>
              <a:t> = Alimentation +5V DC</a:t>
            </a:r>
          </a:p>
          <a:p>
            <a:endParaRPr lang="fr-FR" dirty="0"/>
          </a:p>
          <a:p>
            <a:r>
              <a:rPr lang="fr-FR" b="1" dirty="0" err="1"/>
              <a:t>Trig</a:t>
            </a:r>
            <a:r>
              <a:rPr lang="fr-FR" dirty="0"/>
              <a:t> = Entrée de déclenchement de la mesure (Trigger input)</a:t>
            </a:r>
          </a:p>
          <a:p>
            <a:endParaRPr lang="fr-FR" dirty="0"/>
          </a:p>
          <a:p>
            <a:r>
              <a:rPr lang="fr-FR" b="1" dirty="0"/>
              <a:t>Echo</a:t>
            </a:r>
            <a:r>
              <a:rPr lang="fr-FR" dirty="0"/>
              <a:t> = Sortie de mesure donnée en écho (Echo output)</a:t>
            </a:r>
          </a:p>
          <a:p>
            <a:endParaRPr lang="fr-FR" dirty="0"/>
          </a:p>
          <a:p>
            <a:r>
              <a:rPr lang="fr-FR" b="1" dirty="0"/>
              <a:t>GND</a:t>
            </a:r>
            <a:r>
              <a:rPr lang="fr-FR" dirty="0"/>
              <a:t> = masse de l’alimentation</a:t>
            </a:r>
          </a:p>
        </p:txBody>
      </p:sp>
    </p:spTree>
    <p:extLst>
      <p:ext uri="{BB962C8B-B14F-4D97-AF65-F5344CB8AC3E}">
        <p14:creationId xmlns:p14="http://schemas.microsoft.com/office/powerpoint/2010/main" val="16186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52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359" y="1502757"/>
            <a:ext cx="5249322" cy="3936991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456710" y="324545"/>
            <a:ext cx="63305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/>
              <a:t>-</a:t>
            </a:r>
            <a:r>
              <a:rPr lang="fr-FR" sz="2800" u="sng" dirty="0"/>
              <a:t>Câblage capteur de distance / M5Stack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1660849" y="1502757"/>
            <a:ext cx="31910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u="sng" dirty="0"/>
              <a:t>4 câbles branchés: </a:t>
            </a:r>
          </a:p>
          <a:p>
            <a:endParaRPr lang="fr-FR" dirty="0"/>
          </a:p>
          <a:p>
            <a:r>
              <a:rPr lang="fr-FR" dirty="0"/>
              <a:t>-Le +5V</a:t>
            </a:r>
          </a:p>
          <a:p>
            <a:r>
              <a:rPr lang="fr-FR" dirty="0"/>
              <a:t>-</a:t>
            </a:r>
            <a:r>
              <a:rPr lang="fr-FR"/>
              <a:t>La terre (GND)</a:t>
            </a:r>
            <a:endParaRPr lang="fr-FR" dirty="0"/>
          </a:p>
          <a:p>
            <a:r>
              <a:rPr lang="fr-FR" dirty="0"/>
              <a:t>-Trigger </a:t>
            </a:r>
            <a:r>
              <a:rPr lang="fr-FR" dirty="0">
                <a:sym typeface="Wingdings" panose="05000000000000000000" pitchFamily="2" charset="2"/>
              </a:rPr>
              <a:t>: broche 5 bleu</a:t>
            </a:r>
          </a:p>
          <a:p>
            <a:r>
              <a:rPr lang="fr-FR" dirty="0">
                <a:sym typeface="Wingdings" panose="05000000000000000000" pitchFamily="2" charset="2"/>
              </a:rPr>
              <a:t>-Echo : broche 2 bleu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7722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6597C-9CFA-C74C-ABB4-61C6BD2BA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6044" y="1644586"/>
            <a:ext cx="7336536" cy="2778285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fr-FR" dirty="0"/>
              <a:t>	</a:t>
            </a:r>
          </a:p>
          <a:p>
            <a:pPr lvl="1"/>
            <a:r>
              <a:rPr lang="fr-FR" dirty="0"/>
              <a:t>Programme en python sous </a:t>
            </a:r>
            <a:r>
              <a:rPr lang="fr-FR" dirty="0" err="1"/>
              <a:t>Rasbian</a:t>
            </a:r>
            <a:endParaRPr lang="fr-FR" dirty="0"/>
          </a:p>
          <a:p>
            <a:pPr lvl="1"/>
            <a:endParaRPr lang="fr-FR" dirty="0"/>
          </a:p>
          <a:p>
            <a:pPr lvl="1"/>
            <a:r>
              <a:rPr lang="fr-FR" dirty="0"/>
              <a:t>Lecture des données reçu sous </a:t>
            </a:r>
            <a:r>
              <a:rPr lang="fr-FR" dirty="0" err="1"/>
              <a:t>Spyder</a:t>
            </a:r>
            <a:endParaRPr lang="fr-FR" dirty="0"/>
          </a:p>
          <a:p>
            <a:pPr marL="914400" lvl="2" indent="0">
              <a:buNone/>
            </a:pPr>
            <a:endParaRPr lang="fr-FR" dirty="0"/>
          </a:p>
          <a:p>
            <a:pPr lvl="1"/>
            <a:r>
              <a:rPr lang="fr-FR" dirty="0"/>
              <a:t>Envoi des données en Bluetooth, wifi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141E65-AE10-D843-AEA1-4E70B38DD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3688" y="0"/>
            <a:ext cx="4164623" cy="1325563"/>
          </a:xfrm>
        </p:spPr>
        <p:txBody>
          <a:bodyPr>
            <a:normAutofit/>
          </a:bodyPr>
          <a:lstStyle/>
          <a:p>
            <a:pPr algn="ctr"/>
            <a:r>
              <a:rPr lang="en-US" u="sng" dirty="0"/>
              <a:t>Raspberry PI 3</a:t>
            </a:r>
          </a:p>
        </p:txBody>
      </p:sp>
      <p:pic>
        <p:nvPicPr>
          <p:cNvPr id="2052" name="Picture 4" descr="Raspberry Pi 3 Model 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500" y="2827839"/>
            <a:ext cx="2358537" cy="1643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Ã©sultat de recherche d'images pour &quot;raspbian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336" y="4198771"/>
            <a:ext cx="2332923" cy="1516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717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E6A2351-A8B4-4B35-9447-74A496F8B457}"/>
              </a:ext>
            </a:extLst>
          </p:cNvPr>
          <p:cNvSpPr txBox="1"/>
          <p:nvPr/>
        </p:nvSpPr>
        <p:spPr>
          <a:xfrm>
            <a:off x="0" y="0"/>
            <a:ext cx="809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de l’écran du </a:t>
            </a:r>
            <a:r>
              <a:rPr lang="fr-FR" dirty="0" err="1"/>
              <a:t>MStack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64C8606-D782-4387-8305-8D61A9621C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46" y="2339837"/>
            <a:ext cx="5505450" cy="321945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EC2C5BC-91DA-4703-AA19-6C7CB3F0D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178" y="1505218"/>
            <a:ext cx="4838700" cy="4888687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91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E6A2351-A8B4-4B35-9447-74A496F8B457}"/>
              </a:ext>
            </a:extLst>
          </p:cNvPr>
          <p:cNvSpPr txBox="1"/>
          <p:nvPr/>
        </p:nvSpPr>
        <p:spPr>
          <a:xfrm>
            <a:off x="0" y="0"/>
            <a:ext cx="809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de l’écran du </a:t>
            </a:r>
            <a:r>
              <a:rPr lang="fr-FR" dirty="0" err="1"/>
              <a:t>MStack</a:t>
            </a:r>
            <a:endParaRPr lang="en-US" dirty="0"/>
          </a:p>
        </p:txBody>
      </p:sp>
      <p:pic>
        <p:nvPicPr>
          <p:cNvPr id="6" name="Image 5" descr="Une image contenant mur&#10;&#10;Description générée avec un niveau de confiance très élevé">
            <a:extLst>
              <a:ext uri="{FF2B5EF4-FFF2-40B4-BE49-F238E27FC236}">
                <a16:creationId xmlns:a16="http://schemas.microsoft.com/office/drawing/2014/main" id="{AB40F3AC-CB83-4C36-803F-94D03A428E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30" t="34692" r="44259" b="23827"/>
          <a:stretch/>
        </p:blipFill>
        <p:spPr>
          <a:xfrm rot="5400000">
            <a:off x="3238500" y="1014968"/>
            <a:ext cx="5194300" cy="5194300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342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90" y="1842568"/>
            <a:ext cx="8877300" cy="265747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581890" y="91439"/>
            <a:ext cx="51123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OM2M over MQTT</a:t>
            </a:r>
            <a:endParaRPr lang="fr-FR" sz="3200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34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57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6AAA841-7F73-4BCA-B61D-D388DD9FC717}"/>
              </a:ext>
            </a:extLst>
          </p:cNvPr>
          <p:cNvSpPr txBox="1"/>
          <p:nvPr/>
        </p:nvSpPr>
        <p:spPr>
          <a:xfrm>
            <a:off x="0" y="0"/>
            <a:ext cx="809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Réception données du </a:t>
            </a:r>
            <a:r>
              <a:rPr lang="fr-FR" dirty="0" err="1"/>
              <a:t>MStack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B3ED039-502C-4690-ACD2-18C5D7A78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949325"/>
            <a:ext cx="4572000" cy="470535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65E0522-14AC-42AD-9405-D376258CA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7" y="949325"/>
            <a:ext cx="3324225" cy="13620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DBEF75F-E398-438F-9C9B-7DF0DF518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88" y="2965451"/>
            <a:ext cx="3629025" cy="316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865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58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6AAA841-7F73-4BCA-B61D-D388DD9FC717}"/>
              </a:ext>
            </a:extLst>
          </p:cNvPr>
          <p:cNvSpPr txBox="1"/>
          <p:nvPr/>
        </p:nvSpPr>
        <p:spPr>
          <a:xfrm>
            <a:off x="0" y="0"/>
            <a:ext cx="809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Réception données du </a:t>
            </a:r>
            <a:r>
              <a:rPr lang="fr-FR" dirty="0" smtClean="0"/>
              <a:t>M5Stack</a:t>
            </a:r>
            <a:endParaRPr lang="en-US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DB3ED039-502C-4690-ACD2-18C5D7A78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57250"/>
            <a:ext cx="4572000" cy="470535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9887B2-607E-4A02-9137-74C4B84E0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64" y="857250"/>
            <a:ext cx="33432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544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E6A2351-A8B4-4B35-9447-74A496F8B457}"/>
              </a:ext>
            </a:extLst>
          </p:cNvPr>
          <p:cNvSpPr txBox="1"/>
          <p:nvPr/>
        </p:nvSpPr>
        <p:spPr>
          <a:xfrm>
            <a:off x="0" y="0"/>
            <a:ext cx="809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publication du </a:t>
            </a:r>
            <a:r>
              <a:rPr lang="fr-FR" dirty="0" err="1"/>
              <a:t>MStack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C0456EB-6F43-4B4F-BC03-DB31306EE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" y="725487"/>
            <a:ext cx="4457700" cy="164782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E92FDE7F-039E-4935-A915-737F4535E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562" y="725487"/>
            <a:ext cx="3114675" cy="3105150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73330AB-5705-4D3F-A7C8-6686443D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350" y="3965575"/>
            <a:ext cx="4305300" cy="1924050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51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81229" y="-2831"/>
              <a:ext cx="10301838" cy="69043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301838" cy="6904373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31688" ay="17848" az="18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032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81229" y="-2831"/>
                <a:ext cx="10301838" cy="690437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C486AD70-1E78-4D58-8454-96E0F9255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783" y="4867099"/>
            <a:ext cx="373344" cy="371039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24879" y="5676479"/>
              <a:ext cx="2324809" cy="11363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24809" cy="1136391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28502" ay="24776" az="10792803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453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4879" y="5676479"/>
                <a:ext cx="2324809" cy="1136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37262" y="4220956"/>
              <a:ext cx="1090534" cy="137501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90534" cy="1375019"/>
                    </a:xfrm>
                    <a:prstGeom prst="rect">
                      <a:avLst/>
                    </a:prstGeom>
                  </am3d:spPr>
                  <am3d:camera>
                    <am3d:pos x="0" y="0" z="68320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31225" d="1000000"/>
                    <am3d:preTrans dx="-6327331" dy="-18070954" dz="746155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83316" ay="-2900887" az="1041262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830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7262" y="4220956"/>
                <a:ext cx="1090534" cy="1375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2947573"/>
                  </p:ext>
                </p:extLst>
              </p:nvPr>
            </p:nvGraphicFramePr>
            <p:xfrm rot="10800000">
              <a:off x="7400137" y="267538"/>
              <a:ext cx="741987" cy="1878291"/>
            </p:xfrm>
            <a:graphic>
              <a:graphicData uri="http://schemas.microsoft.com/office/drawing/2017/model3d">
                <am3d:model3d r:embed="rId16">
                  <am3d:spPr>
                    <a:xfrm rot="10800000">
                      <a:off x="0" y="0"/>
                      <a:ext cx="741987" cy="1878291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am3d:spPr>
                  <am3d:camera>
                    <am3d:pos x="0" y="0" z="52329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8732" d="1000000"/>
                    <am3d:preTrans dx="-257259" dy="-17999975" dz="-209984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4430" ay="1745585" az="-1341845"/>
                    <am3d:postTrans dx="0" dy="0" dz="0"/>
                  </am3d:trans>
                  <am3d:attrSrcUrl r:id="rId17"/>
                  <am3d:raster rName="Office3DRenderer" rVer="16.0.8326">
                    <am3d:blip r:embed="rId18"/>
                  </am3d:raster>
                  <am3d:objViewport viewportSz="1940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0800000">
                <a:off x="7400137" y="267538"/>
                <a:ext cx="741987" cy="1878291"/>
              </a:xfrm>
              <a:prstGeom prst="rect">
                <a:avLst/>
              </a:prstGeom>
              <a:solidFill>
                <a:srgbClr val="FF0000"/>
              </a:solidFill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6433" y="4427833"/>
              <a:ext cx="642738" cy="434794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642738" cy="434794"/>
                    </a:xfrm>
                    <a:prstGeom prst="rect">
                      <a:avLst/>
                    </a:prstGeom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 ax="3296376" ay="16608" az="23683"/>
                    <am3d:postTrans dx="0" dy="0" dz="0"/>
                  </am3d:trans>
                  <am3d:attrSrcUrl r:id="rId21"/>
                  <am3d:raster rName="Office3DRenderer" rVer="16.0.8326">
                    <am3d:blip r:embed="rId22"/>
                  </am3d:raster>
                  <am3d:objViewport viewportSz="737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6433" y="4427833"/>
                <a:ext cx="642738" cy="43479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9499927"/>
                  </p:ext>
                </p:extLst>
              </p:nvPr>
            </p:nvGraphicFramePr>
            <p:xfrm rot="5400000">
              <a:off x="1093834" y="1219469"/>
              <a:ext cx="856845" cy="933009"/>
            </p:xfrm>
            <a:graphic>
              <a:graphicData uri="http://schemas.microsoft.com/office/drawing/2017/model3d">
                <am3d:model3d r:embed="rId24">
                  <am3d:spPr>
                    <a:xfrm rot="5400000">
                      <a:off x="0" y="0"/>
                      <a:ext cx="856845" cy="93300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55325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8612" d="1000000"/>
                    <am3d:preTrans dx="-79898" dy="-16931137" dz="3090806"/>
                    <am3d:scale>
                      <am3d:sx n="1000000" d="1000000"/>
                      <am3d:sy n="1000000" d="1000000"/>
                      <am3d:sz n="1000000" d="1000000"/>
                    </am3d:scale>
                    <am3d:rot ax="8578350" ay="4465175" az="8639872"/>
                    <am3d:postTrans dx="0" dy="0" dz="0"/>
                  </am3d:trans>
                  <am3d:attrSrcUrl r:id="rId25"/>
                  <am3d:raster rName="Office3DRenderer" rVer="16.0.8326">
                    <am3d:blip r:embed="rId26"/>
                  </am3d:raster>
                  <am3d:objViewport viewportSz="1294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5400000">
                <a:off x="1093834" y="1219469"/>
                <a:ext cx="856845" cy="933009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17" name="WindowsPhone">
            <a:extLst>
              <a:ext uri="{FF2B5EF4-FFF2-40B4-BE49-F238E27FC236}">
                <a16:creationId xmlns:a16="http://schemas.microsoft.com/office/drawing/2014/main" id="{5FD37583-80ED-4CA0-A7B2-C837E864438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72034" y="5238138"/>
            <a:ext cx="310994" cy="540967"/>
            <a:chOff x="2839503" y="1"/>
            <a:chExt cx="3464995" cy="6857998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53303E45-73B9-475D-AF67-FB67385E2878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29987801-B3C1-4DC1-A68E-F8755451ED2F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22" name="Rounded Rectangle 6">
                  <a:extLst>
                    <a:ext uri="{FF2B5EF4-FFF2-40B4-BE49-F238E27FC236}">
                      <a16:creationId xmlns:a16="http://schemas.microsoft.com/office/drawing/2014/main" id="{560F3169-2904-44A4-BF2E-BAE731C5819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ounded Rectangle 7">
                  <a:extLst>
                    <a:ext uri="{FF2B5EF4-FFF2-40B4-BE49-F238E27FC236}">
                      <a16:creationId xmlns:a16="http://schemas.microsoft.com/office/drawing/2014/main" id="{DDA1346F-7B57-48E1-BCEF-3DE23D07984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A522362-8BF2-4C09-9F22-5167E46CA716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7" cy="507492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Left Arrow 9">
                  <a:extLst>
                    <a:ext uri="{FF2B5EF4-FFF2-40B4-BE49-F238E27FC236}">
                      <a16:creationId xmlns:a16="http://schemas.microsoft.com/office/drawing/2014/main" id="{1F8EC716-BB08-4725-BA0A-D982071562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6" name="Group 10">
                  <a:extLst>
                    <a:ext uri="{FF2B5EF4-FFF2-40B4-BE49-F238E27FC236}">
                      <a16:creationId xmlns:a16="http://schemas.microsoft.com/office/drawing/2014/main" id="{1027351C-CD2D-4C71-BB43-253275C4D1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28" name="Flowchart: Stored Data 12">
                    <a:extLst>
                      <a:ext uri="{FF2B5EF4-FFF2-40B4-BE49-F238E27FC236}">
                        <a16:creationId xmlns:a16="http://schemas.microsoft.com/office/drawing/2014/main" id="{467C39FF-0866-4496-AE89-0EEF4147A33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" name="Flowchart: Stored Data 13">
                    <a:extLst>
                      <a:ext uri="{FF2B5EF4-FFF2-40B4-BE49-F238E27FC236}">
                        <a16:creationId xmlns:a16="http://schemas.microsoft.com/office/drawing/2014/main" id="{432F8B28-C85B-40DC-84E4-3CB6098C3BC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Flowchart: Stored Data 14">
                    <a:extLst>
                      <a:ext uri="{FF2B5EF4-FFF2-40B4-BE49-F238E27FC236}">
                        <a16:creationId xmlns:a16="http://schemas.microsoft.com/office/drawing/2014/main" id="{C2762D10-8063-46CF-B3C6-799C091339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Flowchart: Stored Data 15">
                    <a:extLst>
                      <a:ext uri="{FF2B5EF4-FFF2-40B4-BE49-F238E27FC236}">
                        <a16:creationId xmlns:a16="http://schemas.microsoft.com/office/drawing/2014/main" id="{5C83E6B6-48EB-41F9-8A6F-73B108F3E36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7" name="Rounded Rectangle 11">
                  <a:extLst>
                    <a:ext uri="{FF2B5EF4-FFF2-40B4-BE49-F238E27FC236}">
                      <a16:creationId xmlns:a16="http://schemas.microsoft.com/office/drawing/2014/main" id="{92BF8B40-64F4-4498-8EF3-DEF21BDB1DC8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8C4DD7-0F85-45E6-A393-993225D73C6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C91328D-01E8-4DFB-8338-59B938934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8B8FB23A-EA73-4AF4-AD0F-66FD4BBA867D}"/>
              </a:ext>
            </a:extLst>
          </p:cNvPr>
          <p:cNvSpPr txBox="1"/>
          <p:nvPr/>
        </p:nvSpPr>
        <p:spPr>
          <a:xfrm>
            <a:off x="8832733" y="5052618"/>
            <a:ext cx="27551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Raspberry Pi 3  : collecte, traitement envoi et réception des données.</a:t>
            </a:r>
            <a:endParaRPr lang="en-US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5C7A76-B092-4AAC-8F82-F686057CA6EF}"/>
              </a:ext>
            </a:extLst>
          </p:cNvPr>
          <p:cNvSpPr txBox="1"/>
          <p:nvPr/>
        </p:nvSpPr>
        <p:spPr>
          <a:xfrm>
            <a:off x="8832733" y="2521642"/>
            <a:ext cx="2458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Caméra </a:t>
            </a:r>
            <a:endParaRPr lang="en-US" dirty="0"/>
          </a:p>
        </p:txBody>
      </p:sp>
      <p:pic>
        <p:nvPicPr>
          <p:cNvPr id="32" name="Image 31" descr="Une image contenant équipement électronique, circuit&#10;&#10;Description générée avec un niveau de confiance très élevé">
            <a:extLst>
              <a:ext uri="{FF2B5EF4-FFF2-40B4-BE49-F238E27FC236}">
                <a16:creationId xmlns:a16="http://schemas.microsoft.com/office/drawing/2014/main" id="{01BD577F-D60A-4322-AF7C-8AEF0A3652E0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576" y="3453631"/>
            <a:ext cx="2375752" cy="1408996"/>
          </a:xfrm>
          <a:prstGeom prst="rect">
            <a:avLst/>
          </a:prstGeom>
        </p:spPr>
      </p:pic>
      <p:pic>
        <p:nvPicPr>
          <p:cNvPr id="36" name="Image 35" descr="Une image contenant équipement électronique&#10;&#10;Description générée avec un niveau de confiance élevé">
            <a:extLst>
              <a:ext uri="{FF2B5EF4-FFF2-40B4-BE49-F238E27FC236}">
                <a16:creationId xmlns:a16="http://schemas.microsoft.com/office/drawing/2014/main" id="{9E4DA6D6-2031-426E-B3E3-B5D7F1A0F866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69055" y="1661361"/>
            <a:ext cx="493421" cy="1231134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45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E6A2351-A8B4-4B35-9447-74A496F8B457}"/>
              </a:ext>
            </a:extLst>
          </p:cNvPr>
          <p:cNvSpPr txBox="1"/>
          <p:nvPr/>
        </p:nvSpPr>
        <p:spPr>
          <a:xfrm>
            <a:off x="0" y="0"/>
            <a:ext cx="809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publication du </a:t>
            </a:r>
            <a:r>
              <a:rPr lang="fr-FR" dirty="0" smtClean="0"/>
              <a:t>M5Stack</a:t>
            </a:r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BFC3FD0-D7A0-410A-ADE2-BC8C667092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0662" y="1527175"/>
            <a:ext cx="2657475" cy="100965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F2A726A-A6FA-45E3-8BE5-06ED48AE1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0228" y="1527175"/>
            <a:ext cx="2933700" cy="2790825"/>
          </a:xfrm>
          <a:prstGeom prst="rect">
            <a:avLst/>
          </a:prstGeom>
        </p:spPr>
      </p:pic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96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E6A2351-A8B4-4B35-9447-74A496F8B457}"/>
              </a:ext>
            </a:extLst>
          </p:cNvPr>
          <p:cNvSpPr txBox="1"/>
          <p:nvPr/>
        </p:nvSpPr>
        <p:spPr>
          <a:xfrm>
            <a:off x="0" y="0"/>
            <a:ext cx="809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</a:t>
            </a:r>
            <a:r>
              <a:rPr lang="fr-FR" dirty="0" err="1"/>
              <a:t>subscription</a:t>
            </a:r>
            <a:r>
              <a:rPr lang="fr-FR" dirty="0"/>
              <a:t> du Raspberry</a:t>
            </a:r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449D027-A5A9-45D3-9328-67173EA588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5100" y="1133475"/>
            <a:ext cx="4267200" cy="459105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BF5723F-1AF4-4893-92D2-0513CA441B98}"/>
              </a:ext>
            </a:extLst>
          </p:cNvPr>
          <p:cNvSpPr txBox="1"/>
          <p:nvPr/>
        </p:nvSpPr>
        <p:spPr>
          <a:xfrm>
            <a:off x="7137400" y="4292600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Fonction qui envoi l’alerte sonore en Bluetooth</a:t>
            </a:r>
            <a:endParaRPr lang="en-US" dirty="0"/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50F9A552-DF6B-4E74-9369-B539450D114B}"/>
              </a:ext>
            </a:extLst>
          </p:cNvPr>
          <p:cNvCxnSpPr/>
          <p:nvPr/>
        </p:nvCxnSpPr>
        <p:spPr>
          <a:xfrm>
            <a:off x="5842000" y="4477266"/>
            <a:ext cx="10922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65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85A01FB-A824-4E56-8966-B33CD017C7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916" y="1495247"/>
            <a:ext cx="3724795" cy="404869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8354B861-D49B-4A52-90F7-37907045F263}"/>
              </a:ext>
            </a:extLst>
          </p:cNvPr>
          <p:cNvSpPr txBox="1"/>
          <p:nvPr/>
        </p:nvSpPr>
        <p:spPr>
          <a:xfrm>
            <a:off x="4640538" y="2393217"/>
            <a:ext cx="47382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Bibliothèque « </a:t>
            </a:r>
            <a:r>
              <a:rPr lang="fr-FR" sz="1200" dirty="0" err="1"/>
              <a:t>pygame</a:t>
            </a:r>
            <a:r>
              <a:rPr lang="fr-FR" sz="1200" dirty="0"/>
              <a:t> » qui nous permettra de pouvoir lire un son</a:t>
            </a:r>
          </a:p>
        </p:txBody>
      </p: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F32A7FC7-84D1-480C-B1E5-6199ECE64202}"/>
              </a:ext>
            </a:extLst>
          </p:cNvPr>
          <p:cNvCxnSpPr>
            <a:endCxn id="4" idx="1"/>
          </p:cNvCxnSpPr>
          <p:nvPr/>
        </p:nvCxnSpPr>
        <p:spPr>
          <a:xfrm flipV="1">
            <a:off x="2869926" y="2531717"/>
            <a:ext cx="1770612" cy="2189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69371B3B-97C9-44CD-A0AB-FFFD2F43382D}"/>
              </a:ext>
            </a:extLst>
          </p:cNvPr>
          <p:cNvSpPr txBox="1"/>
          <p:nvPr/>
        </p:nvSpPr>
        <p:spPr>
          <a:xfrm>
            <a:off x="4640538" y="3157817"/>
            <a:ext cx="37157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Module mixer : chargement des sons </a:t>
            </a:r>
          </a:p>
        </p:txBody>
      </p:sp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495F49F6-381D-4CBB-A356-A55D1A7832DC}"/>
              </a:ext>
            </a:extLst>
          </p:cNvPr>
          <p:cNvCxnSpPr/>
          <p:nvPr/>
        </p:nvCxnSpPr>
        <p:spPr>
          <a:xfrm>
            <a:off x="2213221" y="3304662"/>
            <a:ext cx="24273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FDB38B9B-2737-49C3-934D-B601B7CB4DAC}"/>
              </a:ext>
            </a:extLst>
          </p:cNvPr>
          <p:cNvCxnSpPr/>
          <p:nvPr/>
        </p:nvCxnSpPr>
        <p:spPr>
          <a:xfrm>
            <a:off x="4348065" y="4672707"/>
            <a:ext cx="1704311" cy="541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895B015-5FA9-4B57-AE90-9DF895E4E309}"/>
              </a:ext>
            </a:extLst>
          </p:cNvPr>
          <p:cNvCxnSpPr/>
          <p:nvPr/>
        </p:nvCxnSpPr>
        <p:spPr>
          <a:xfrm>
            <a:off x="3760237" y="3517640"/>
            <a:ext cx="1101012" cy="433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F7FAED21-2108-4F33-AC25-D32CA4D129A8}"/>
              </a:ext>
            </a:extLst>
          </p:cNvPr>
          <p:cNvSpPr txBox="1"/>
          <p:nvPr/>
        </p:nvSpPr>
        <p:spPr>
          <a:xfrm>
            <a:off x="4867388" y="3879531"/>
            <a:ext cx="455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Son téléchargé: 287.wav =&gt; programmation dans la variable « </a:t>
            </a:r>
            <a:r>
              <a:rPr lang="fr-FR" sz="1200" dirty="0" err="1"/>
              <a:t>sound</a:t>
            </a:r>
            <a:r>
              <a:rPr lang="fr-FR" sz="1200" dirty="0"/>
              <a:t> »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853B31A-4702-474C-ADBA-6C1F052F5524}"/>
              </a:ext>
            </a:extLst>
          </p:cNvPr>
          <p:cNvSpPr txBox="1"/>
          <p:nvPr/>
        </p:nvSpPr>
        <p:spPr>
          <a:xfrm>
            <a:off x="6052376" y="5075264"/>
            <a:ext cx="43986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« </a:t>
            </a:r>
            <a:r>
              <a:rPr lang="fr-FR" sz="1200" dirty="0" err="1"/>
              <a:t>Sound.play</a:t>
            </a:r>
            <a:r>
              <a:rPr lang="fr-FR" sz="1200" dirty="0"/>
              <a:t> » : Lancement du son dès qu’un seuil d’alerte est reçu 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E71638DC-76DF-4178-8AAE-AD09846C42CC}"/>
              </a:ext>
            </a:extLst>
          </p:cNvPr>
          <p:cNvSpPr txBox="1"/>
          <p:nvPr/>
        </p:nvSpPr>
        <p:spPr>
          <a:xfrm>
            <a:off x="0" y="0"/>
            <a:ext cx="809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Code d’envoi d’alerte sonore du Raspberry</a:t>
            </a:r>
            <a:endParaRPr lang="en-US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7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FF7AF-A211-45A3-B5E2-A34A20E7E2A7}" type="slidenum">
              <a:rPr lang="fr-FR" smtClean="0"/>
              <a:t>63</a:t>
            </a:fld>
            <a:endParaRPr lang="fr-FR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40" y="1766497"/>
            <a:ext cx="3238500" cy="2447925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298580" y="121298"/>
            <a:ext cx="7427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u="sng" dirty="0"/>
              <a:t>-Affichage des distances: 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410547" y="1218797"/>
            <a:ext cx="5085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Lecture des données directement sur le M5stack:</a:t>
            </a: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6556" y="1766497"/>
            <a:ext cx="3128088" cy="4170784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6599853" y="1218797"/>
            <a:ext cx="4753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Récupération des données sur le Raspberry Pi 3:</a:t>
            </a:r>
          </a:p>
        </p:txBody>
      </p:sp>
    </p:spTree>
    <p:extLst>
      <p:ext uri="{BB962C8B-B14F-4D97-AF65-F5344CB8AC3E}">
        <p14:creationId xmlns:p14="http://schemas.microsoft.com/office/powerpoint/2010/main" val="272902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15388" y="0"/>
            <a:ext cx="39817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dirty="0" smtClean="0"/>
              <a:t>Application Android </a:t>
            </a:r>
            <a:endParaRPr lang="fr-FR" sz="32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604" y="689376"/>
            <a:ext cx="3390900" cy="6019800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036" y="689376"/>
            <a:ext cx="3409950" cy="6096000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71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496" y="982806"/>
            <a:ext cx="9525000" cy="5391150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707476" y="149629"/>
            <a:ext cx="43072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Code de l’application mobile</a:t>
            </a:r>
            <a:endParaRPr lang="fr-FR" sz="28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7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076" y="536083"/>
            <a:ext cx="5848350" cy="5553075"/>
          </a:xfrm>
          <a:prstGeom prst="rect">
            <a:avLst/>
          </a:prstGeom>
        </p:spPr>
      </p:pic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55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41930" y="311447"/>
            <a:ext cx="7581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Utilisation du Google Home</a:t>
            </a:r>
            <a:endParaRPr lang="fr-FR" sz="2800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358" y="1524388"/>
            <a:ext cx="2840209" cy="182846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092" y="1099654"/>
            <a:ext cx="2677928" cy="2677928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637" y="1619218"/>
            <a:ext cx="871728" cy="1198626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076" y="3566289"/>
            <a:ext cx="1660849" cy="2954096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474928" y="4313880"/>
            <a:ext cx="40121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Smartphone connecté au réseau wifi </a:t>
            </a:r>
            <a:r>
              <a:rPr lang="fr-FR" sz="1600" dirty="0" err="1"/>
              <a:t>lp-iotia</a:t>
            </a:r>
            <a:r>
              <a:rPr lang="fr-FR" sz="1600" dirty="0"/>
              <a:t>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101400" y="4313880"/>
            <a:ext cx="3785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/>
              <a:t>Raspberry</a:t>
            </a:r>
            <a:r>
              <a:rPr lang="fr-FR" sz="1600" dirty="0"/>
              <a:t> connectée au réseau wifi </a:t>
            </a:r>
            <a:r>
              <a:rPr lang="fr-FR" sz="1600" dirty="0" err="1"/>
              <a:t>lp-iotia</a:t>
            </a:r>
            <a:endParaRPr lang="fr-FR" sz="1600" dirty="0"/>
          </a:p>
        </p:txBody>
      </p:sp>
      <p:sp>
        <p:nvSpPr>
          <p:cNvPr id="9" name="ZoneTexte 8"/>
          <p:cNvSpPr txBox="1"/>
          <p:nvPr/>
        </p:nvSpPr>
        <p:spPr>
          <a:xfrm>
            <a:off x="1155597" y="6000557"/>
            <a:ext cx="3677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Site « ifttt.com » nous permettant de personnaliser les annonces faites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7519340" y="6009401"/>
            <a:ext cx="44674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Impossibilité d’utiliser le GH pour faire les alertes…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35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DE6A2351-A8B4-4B35-9447-74A496F8B457}"/>
              </a:ext>
            </a:extLst>
          </p:cNvPr>
          <p:cNvSpPr txBox="1"/>
          <p:nvPr/>
        </p:nvSpPr>
        <p:spPr>
          <a:xfrm>
            <a:off x="0" y="0"/>
            <a:ext cx="8097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GitLab</a:t>
            </a:r>
            <a:endParaRPr lang="en-US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1DD5545-A1C6-4792-A935-6E82253E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337" y="1709737"/>
            <a:ext cx="5419725" cy="3438525"/>
          </a:xfrm>
          <a:prstGeom prst="rect">
            <a:avLst/>
          </a:prstGeom>
        </p:spPr>
      </p:pic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5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4196B32E-2CAA-4DEA-96B8-42DC9FF90FC0}"/>
              </a:ext>
            </a:extLst>
          </p:cNvPr>
          <p:cNvSpPr txBox="1"/>
          <p:nvPr/>
        </p:nvSpPr>
        <p:spPr>
          <a:xfrm>
            <a:off x="2470150" y="2721114"/>
            <a:ext cx="7251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000" dirty="0"/>
              <a:t>Conclusion</a:t>
            </a:r>
            <a:endParaRPr lang="en-US" sz="4000" dirty="0"/>
          </a:p>
        </p:txBody>
      </p: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2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81229" y="-2831"/>
              <a:ext cx="10301838" cy="69043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301838" cy="6904373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31688" ay="17848" az="18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032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81229" y="-2831"/>
                <a:ext cx="10301838" cy="690437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C486AD70-1E78-4D58-8454-96E0F9255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783" y="4867099"/>
            <a:ext cx="373344" cy="371039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24879" y="5676479"/>
              <a:ext cx="2324809" cy="11363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24809" cy="1136391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28502" ay="24776" az="10792803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453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4879" y="5676479"/>
                <a:ext cx="2324809" cy="1136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37262" y="4220956"/>
              <a:ext cx="1090534" cy="137501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90534" cy="1375019"/>
                    </a:xfrm>
                    <a:prstGeom prst="rect">
                      <a:avLst/>
                    </a:prstGeom>
                  </am3d:spPr>
                  <am3d:camera>
                    <am3d:pos x="0" y="0" z="68320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31225" d="1000000"/>
                    <am3d:preTrans dx="-6327331" dy="-18070954" dz="746155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83316" ay="-2900887" az="1041262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830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7262" y="4220956"/>
                <a:ext cx="1090534" cy="1375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4696869"/>
                  </p:ext>
                </p:extLst>
              </p:nvPr>
            </p:nvGraphicFramePr>
            <p:xfrm rot="10800000">
              <a:off x="7400137" y="267538"/>
              <a:ext cx="741987" cy="1878291"/>
            </p:xfrm>
            <a:graphic>
              <a:graphicData uri="http://schemas.microsoft.com/office/drawing/2017/model3d">
                <am3d:model3d r:embed="rId16">
                  <am3d:spPr>
                    <a:xfrm rot="10800000">
                      <a:off x="0" y="0"/>
                      <a:ext cx="741987" cy="187829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329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8732" d="1000000"/>
                    <am3d:preTrans dx="-257259" dy="-17999975" dz="-209984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4430" ay="1745585" az="-1341845"/>
                    <am3d:postTrans dx="0" dy="0" dz="0"/>
                  </am3d:trans>
                  <am3d:attrSrcUrl r:id="rId17"/>
                  <am3d:raster rName="Office3DRenderer" rVer="16.0.8326">
                    <am3d:blip r:embed="rId18"/>
                  </am3d:raster>
                  <am3d:objViewport viewportSz="1940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0800000">
                <a:off x="7400137" y="267538"/>
                <a:ext cx="741987" cy="1878291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08734958"/>
                  </p:ext>
                </p:extLst>
              </p:nvPr>
            </p:nvGraphicFramePr>
            <p:xfrm>
              <a:off x="6836433" y="4427833"/>
              <a:ext cx="642738" cy="434794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642738" cy="434794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 ax="3296376" ay="16608" az="23683"/>
                    <am3d:postTrans dx="0" dy="0" dz="0"/>
                  </am3d:trans>
                  <am3d:attrSrcUrl r:id="rId21"/>
                  <am3d:raster rName="Office3DRenderer" rVer="16.0.8326">
                    <am3d:blip r:embed="rId22"/>
                  </am3d:raster>
                  <am3d:objViewport viewportSz="737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6433" y="4427833"/>
                <a:ext cx="642738" cy="434794"/>
              </a:xfrm>
              <a:prstGeom prst="rect">
                <a:avLst/>
              </a:prstGeom>
              <a:solidFill>
                <a:srgbClr val="FF0000"/>
              </a:solidFill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093834" y="1219469"/>
              <a:ext cx="856845" cy="933009"/>
            </p:xfrm>
            <a:graphic>
              <a:graphicData uri="http://schemas.microsoft.com/office/drawing/2017/model3d">
                <am3d:model3d r:embed="rId24">
                  <am3d:spPr>
                    <a:xfrm rot="5400000">
                      <a:off x="0" y="0"/>
                      <a:ext cx="856845" cy="93300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55325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8612" d="1000000"/>
                    <am3d:preTrans dx="-79898" dy="-16931137" dz="3090806"/>
                    <am3d:scale>
                      <am3d:sx n="1000000" d="1000000"/>
                      <am3d:sy n="1000000" d="1000000"/>
                      <am3d:sz n="1000000" d="1000000"/>
                    </am3d:scale>
                    <am3d:rot ax="8578350" ay="4465175" az="8639872"/>
                    <am3d:postTrans dx="0" dy="0" dz="0"/>
                  </am3d:trans>
                  <am3d:attrSrcUrl r:id="rId25"/>
                  <am3d:raster rName="Office3DRenderer" rVer="16.0.8326">
                    <am3d:blip r:embed="rId26"/>
                  </am3d:raster>
                  <am3d:objViewport viewportSz="1294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5400000">
                <a:off x="1093834" y="1219469"/>
                <a:ext cx="856845" cy="933009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17" name="WindowsPhone">
            <a:extLst>
              <a:ext uri="{FF2B5EF4-FFF2-40B4-BE49-F238E27FC236}">
                <a16:creationId xmlns:a16="http://schemas.microsoft.com/office/drawing/2014/main" id="{5FD37583-80ED-4CA0-A7B2-C837E864438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72034" y="5238138"/>
            <a:ext cx="310994" cy="540967"/>
            <a:chOff x="2839503" y="1"/>
            <a:chExt cx="3464995" cy="6857998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53303E45-73B9-475D-AF67-FB67385E2878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29987801-B3C1-4DC1-A68E-F8755451ED2F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22" name="Rounded Rectangle 6">
                  <a:extLst>
                    <a:ext uri="{FF2B5EF4-FFF2-40B4-BE49-F238E27FC236}">
                      <a16:creationId xmlns:a16="http://schemas.microsoft.com/office/drawing/2014/main" id="{560F3169-2904-44A4-BF2E-BAE731C5819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ounded Rectangle 7">
                  <a:extLst>
                    <a:ext uri="{FF2B5EF4-FFF2-40B4-BE49-F238E27FC236}">
                      <a16:creationId xmlns:a16="http://schemas.microsoft.com/office/drawing/2014/main" id="{DDA1346F-7B57-48E1-BCEF-3DE23D07984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A522362-8BF2-4C09-9F22-5167E46CA716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7" cy="507492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Left Arrow 9">
                  <a:extLst>
                    <a:ext uri="{FF2B5EF4-FFF2-40B4-BE49-F238E27FC236}">
                      <a16:creationId xmlns:a16="http://schemas.microsoft.com/office/drawing/2014/main" id="{1F8EC716-BB08-4725-BA0A-D982071562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6" name="Group 10">
                  <a:extLst>
                    <a:ext uri="{FF2B5EF4-FFF2-40B4-BE49-F238E27FC236}">
                      <a16:creationId xmlns:a16="http://schemas.microsoft.com/office/drawing/2014/main" id="{1027351C-CD2D-4C71-BB43-253275C4D1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28" name="Flowchart: Stored Data 12">
                    <a:extLst>
                      <a:ext uri="{FF2B5EF4-FFF2-40B4-BE49-F238E27FC236}">
                        <a16:creationId xmlns:a16="http://schemas.microsoft.com/office/drawing/2014/main" id="{467C39FF-0866-4496-AE89-0EEF4147A33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" name="Flowchart: Stored Data 13">
                    <a:extLst>
                      <a:ext uri="{FF2B5EF4-FFF2-40B4-BE49-F238E27FC236}">
                        <a16:creationId xmlns:a16="http://schemas.microsoft.com/office/drawing/2014/main" id="{432F8B28-C85B-40DC-84E4-3CB6098C3BC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Flowchart: Stored Data 14">
                    <a:extLst>
                      <a:ext uri="{FF2B5EF4-FFF2-40B4-BE49-F238E27FC236}">
                        <a16:creationId xmlns:a16="http://schemas.microsoft.com/office/drawing/2014/main" id="{C2762D10-8063-46CF-B3C6-799C091339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Flowchart: Stored Data 15">
                    <a:extLst>
                      <a:ext uri="{FF2B5EF4-FFF2-40B4-BE49-F238E27FC236}">
                        <a16:creationId xmlns:a16="http://schemas.microsoft.com/office/drawing/2014/main" id="{5C83E6B6-48EB-41F9-8A6F-73B108F3E36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7" name="Rounded Rectangle 11">
                  <a:extLst>
                    <a:ext uri="{FF2B5EF4-FFF2-40B4-BE49-F238E27FC236}">
                      <a16:creationId xmlns:a16="http://schemas.microsoft.com/office/drawing/2014/main" id="{92BF8B40-64F4-4498-8EF3-DEF21BDB1DC8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8C4DD7-0F85-45E6-A393-993225D73C6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C91328D-01E8-4DFB-8338-59B938934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8B8FB23A-EA73-4AF4-AD0F-66FD4BBA867D}"/>
              </a:ext>
            </a:extLst>
          </p:cNvPr>
          <p:cNvSpPr txBox="1"/>
          <p:nvPr/>
        </p:nvSpPr>
        <p:spPr>
          <a:xfrm>
            <a:off x="9398270" y="4220956"/>
            <a:ext cx="27551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M5STACK  : collecte, traitement et envoi des données (nœud émetteur)</a:t>
            </a:r>
          </a:p>
          <a:p>
            <a:pPr algn="ctr"/>
            <a:endParaRPr lang="en-US" dirty="0"/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905C7A76-B092-4AAC-8F82-F686057CA6EF}"/>
              </a:ext>
            </a:extLst>
          </p:cNvPr>
          <p:cNvSpPr txBox="1"/>
          <p:nvPr/>
        </p:nvSpPr>
        <p:spPr>
          <a:xfrm>
            <a:off x="9599582" y="2498549"/>
            <a:ext cx="2409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Mesure la distance d’un élément</a:t>
            </a:r>
            <a:endParaRPr lang="en-US" dirty="0"/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46ABE6D1-251E-46F6-9E47-F2A775BDAF9E}"/>
              </a:ext>
            </a:extLst>
          </p:cNvPr>
          <p:cNvPicPr>
            <a:picLocks noChangeAspect="1"/>
          </p:cNvPicPr>
          <p:nvPr/>
        </p:nvPicPr>
        <p:blipFill>
          <a:blip r:embed="rId2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93" y="2274510"/>
            <a:ext cx="895679" cy="895679"/>
          </a:xfrm>
          <a:prstGeom prst="rect">
            <a:avLst/>
          </a:prstGeom>
        </p:spPr>
      </p:pic>
      <p:pic>
        <p:nvPicPr>
          <p:cNvPr id="34" name="Image 33" descr="Une image contenant équipement électronique&#10;&#10;Description générée avec un niveau de confiance très élevé">
            <a:extLst>
              <a:ext uri="{FF2B5EF4-FFF2-40B4-BE49-F238E27FC236}">
                <a16:creationId xmlns:a16="http://schemas.microsoft.com/office/drawing/2014/main" id="{0B30A944-794B-4975-9205-35EAB81E418B}"/>
              </a:ext>
            </a:extLst>
          </p:cNvPr>
          <p:cNvPicPr>
            <a:picLocks noChangeAspect="1"/>
          </p:cNvPicPr>
          <p:nvPr/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404" y="4112798"/>
            <a:ext cx="1290051" cy="1195345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7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81229" y="-2831"/>
              <a:ext cx="10301838" cy="69043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301838" cy="6904373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31688" ay="17848" az="18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032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81229" y="-2831"/>
                <a:ext cx="10301838" cy="690437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C486AD70-1E78-4D58-8454-96E0F9255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783" y="4867099"/>
            <a:ext cx="373344" cy="371039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24879" y="5676479"/>
              <a:ext cx="2324809" cy="11363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24809" cy="1136391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28502" ay="24776" az="10792803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453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4879" y="5676479"/>
                <a:ext cx="2324809" cy="1136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5520404"/>
                  </p:ext>
                </p:extLst>
              </p:nvPr>
            </p:nvGraphicFramePr>
            <p:xfrm>
              <a:off x="2237262" y="4220956"/>
              <a:ext cx="1090534" cy="137501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90534" cy="1375019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</am3d:spPr>
                  <am3d:camera>
                    <am3d:pos x="0" y="0" z="68320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31225" d="1000000"/>
                    <am3d:preTrans dx="-6327331" dy="-18070954" dz="746155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83316" ay="-2900887" az="1041262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830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7262" y="4220956"/>
                <a:ext cx="1090534" cy="1375019"/>
              </a:xfrm>
              <a:prstGeom prst="rect">
                <a:avLst/>
              </a:prstGeom>
              <a:solidFill>
                <a:srgbClr val="FF0000"/>
              </a:solidFill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400137" y="267538"/>
              <a:ext cx="741987" cy="1878291"/>
            </p:xfrm>
            <a:graphic>
              <a:graphicData uri="http://schemas.microsoft.com/office/drawing/2017/model3d">
                <am3d:model3d r:embed="rId16">
                  <am3d:spPr>
                    <a:xfrm rot="10800000">
                      <a:off x="0" y="0"/>
                      <a:ext cx="741987" cy="187829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329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8732" d="1000000"/>
                    <am3d:preTrans dx="-257259" dy="-17999975" dz="-209984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4430" ay="1745585" az="-1341845"/>
                    <am3d:postTrans dx="0" dy="0" dz="0"/>
                  </am3d:trans>
                  <am3d:attrSrcUrl r:id="rId17"/>
                  <am3d:raster rName="Office3DRenderer" rVer="16.0.8326">
                    <am3d:blip r:embed="rId18"/>
                  </am3d:raster>
                  <am3d:objViewport viewportSz="1940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0800000">
                <a:off x="7400137" y="267538"/>
                <a:ext cx="741987" cy="1878291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2236711"/>
                  </p:ext>
                </p:extLst>
              </p:nvPr>
            </p:nvGraphicFramePr>
            <p:xfrm>
              <a:off x="6836433" y="4427833"/>
              <a:ext cx="642738" cy="434794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642738" cy="43479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 ax="3296376" ay="16608" az="23683"/>
                    <am3d:postTrans dx="0" dy="0" dz="0"/>
                  </am3d:trans>
                  <am3d:attrSrcUrl r:id="rId21"/>
                  <am3d:raster rName="Office3DRenderer" rVer="16.0.8326">
                    <am3d:blip r:embed="rId22"/>
                  </am3d:raster>
                  <am3d:objViewport viewportSz="737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6433" y="4427833"/>
                <a:ext cx="642738" cy="434794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093834" y="1219469"/>
              <a:ext cx="856845" cy="933009"/>
            </p:xfrm>
            <a:graphic>
              <a:graphicData uri="http://schemas.microsoft.com/office/drawing/2017/model3d">
                <am3d:model3d r:embed="rId24">
                  <am3d:spPr>
                    <a:xfrm rot="5400000">
                      <a:off x="0" y="0"/>
                      <a:ext cx="856845" cy="93300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55325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8612" d="1000000"/>
                    <am3d:preTrans dx="-79898" dy="-16931137" dz="3090806"/>
                    <am3d:scale>
                      <am3d:sx n="1000000" d="1000000"/>
                      <am3d:sy n="1000000" d="1000000"/>
                      <am3d:sz n="1000000" d="1000000"/>
                    </am3d:scale>
                    <am3d:rot ax="8578350" ay="4465175" az="8639872"/>
                    <am3d:postTrans dx="0" dy="0" dz="0"/>
                  </am3d:trans>
                  <am3d:attrSrcUrl r:id="rId25"/>
                  <am3d:raster rName="Office3DRenderer" rVer="16.0.8326">
                    <am3d:blip r:embed="rId26"/>
                  </am3d:raster>
                  <am3d:objViewport viewportSz="1294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5400000">
                <a:off x="1093834" y="1219469"/>
                <a:ext cx="856845" cy="933009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17" name="WindowsPhone">
            <a:extLst>
              <a:ext uri="{FF2B5EF4-FFF2-40B4-BE49-F238E27FC236}">
                <a16:creationId xmlns:a16="http://schemas.microsoft.com/office/drawing/2014/main" id="{5FD37583-80ED-4CA0-A7B2-C837E864438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72034" y="5238138"/>
            <a:ext cx="310994" cy="540967"/>
            <a:chOff x="2839503" y="1"/>
            <a:chExt cx="3464995" cy="6857998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53303E45-73B9-475D-AF67-FB67385E2878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29987801-B3C1-4DC1-A68E-F8755451ED2F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22" name="Rounded Rectangle 6">
                  <a:extLst>
                    <a:ext uri="{FF2B5EF4-FFF2-40B4-BE49-F238E27FC236}">
                      <a16:creationId xmlns:a16="http://schemas.microsoft.com/office/drawing/2014/main" id="{560F3169-2904-44A4-BF2E-BAE731C5819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ounded Rectangle 7">
                  <a:extLst>
                    <a:ext uri="{FF2B5EF4-FFF2-40B4-BE49-F238E27FC236}">
                      <a16:creationId xmlns:a16="http://schemas.microsoft.com/office/drawing/2014/main" id="{DDA1346F-7B57-48E1-BCEF-3DE23D07984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A522362-8BF2-4C09-9F22-5167E46CA716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7" cy="507492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Left Arrow 9">
                  <a:extLst>
                    <a:ext uri="{FF2B5EF4-FFF2-40B4-BE49-F238E27FC236}">
                      <a16:creationId xmlns:a16="http://schemas.microsoft.com/office/drawing/2014/main" id="{1F8EC716-BB08-4725-BA0A-D982071562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6" name="Group 10">
                  <a:extLst>
                    <a:ext uri="{FF2B5EF4-FFF2-40B4-BE49-F238E27FC236}">
                      <a16:creationId xmlns:a16="http://schemas.microsoft.com/office/drawing/2014/main" id="{1027351C-CD2D-4C71-BB43-253275C4D1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28" name="Flowchart: Stored Data 12">
                    <a:extLst>
                      <a:ext uri="{FF2B5EF4-FFF2-40B4-BE49-F238E27FC236}">
                        <a16:creationId xmlns:a16="http://schemas.microsoft.com/office/drawing/2014/main" id="{467C39FF-0866-4496-AE89-0EEF4147A33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" name="Flowchart: Stored Data 13">
                    <a:extLst>
                      <a:ext uri="{FF2B5EF4-FFF2-40B4-BE49-F238E27FC236}">
                        <a16:creationId xmlns:a16="http://schemas.microsoft.com/office/drawing/2014/main" id="{432F8B28-C85B-40DC-84E4-3CB6098C3BC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Flowchart: Stored Data 14">
                    <a:extLst>
                      <a:ext uri="{FF2B5EF4-FFF2-40B4-BE49-F238E27FC236}">
                        <a16:creationId xmlns:a16="http://schemas.microsoft.com/office/drawing/2014/main" id="{C2762D10-8063-46CF-B3C6-799C091339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Flowchart: Stored Data 15">
                    <a:extLst>
                      <a:ext uri="{FF2B5EF4-FFF2-40B4-BE49-F238E27FC236}">
                        <a16:creationId xmlns:a16="http://schemas.microsoft.com/office/drawing/2014/main" id="{5C83E6B6-48EB-41F9-8A6F-73B108F3E36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7" name="Rounded Rectangle 11">
                  <a:extLst>
                    <a:ext uri="{FF2B5EF4-FFF2-40B4-BE49-F238E27FC236}">
                      <a16:creationId xmlns:a16="http://schemas.microsoft.com/office/drawing/2014/main" id="{92BF8B40-64F4-4498-8EF3-DEF21BDB1DC8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8C4DD7-0F85-45E6-A393-993225D73C6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C91328D-01E8-4DFB-8338-59B938934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5" name="ZoneTexte 34">
            <a:extLst>
              <a:ext uri="{FF2B5EF4-FFF2-40B4-BE49-F238E27FC236}">
                <a16:creationId xmlns:a16="http://schemas.microsoft.com/office/drawing/2014/main" id="{8B8FB23A-EA73-4AF4-AD0F-66FD4BBA867D}"/>
              </a:ext>
            </a:extLst>
          </p:cNvPr>
          <p:cNvSpPr txBox="1"/>
          <p:nvPr/>
        </p:nvSpPr>
        <p:spPr>
          <a:xfrm>
            <a:off x="8832732" y="4304602"/>
            <a:ext cx="2755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Haut parleur Bluetooth</a:t>
            </a:r>
          </a:p>
          <a:p>
            <a:pPr algn="ctr"/>
            <a:endParaRPr lang="en-US" dirty="0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9145B3E6-C332-4B94-BAC5-4921B93BDC8B}"/>
              </a:ext>
            </a:extLst>
          </p:cNvPr>
          <p:cNvPicPr>
            <a:picLocks noChangeAspect="1"/>
          </p:cNvPicPr>
          <p:nvPr/>
        </p:nvPicPr>
        <p:blipFill rotWithShape="1"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" t="18382" r="17424" b="22388"/>
          <a:stretch/>
        </p:blipFill>
        <p:spPr>
          <a:xfrm rot="5400000">
            <a:off x="9238304" y="2392946"/>
            <a:ext cx="1944000" cy="1044000"/>
          </a:xfrm>
          <a:prstGeom prst="rect">
            <a:avLst/>
          </a:prstGeom>
        </p:spPr>
      </p:pic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1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81229" y="-2831"/>
              <a:ext cx="10301838" cy="6904373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0301838" cy="6904373"/>
                    </a:xfrm>
                    <a:prstGeom prst="rect">
                      <a:avLst/>
                    </a:prstGeom>
                  </am3d:spPr>
                  <am3d:camera>
                    <am3d:pos x="0" y="0" z="7290862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146" d="1000000"/>
                    <am3d:preTrans dx="390111" dy="-11963468" dz="30920"/>
                    <am3d:scale>
                      <am3d:sx n="1000000" d="1000000"/>
                      <am3d:sy n="1000000" d="1000000"/>
                      <am3d:sz n="1000000" d="1000000"/>
                    </am3d:scale>
                    <am3d:rot ax="31688" ay="17848" az="183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303218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èle 3D 5" descr="Décore une pièce">
                <a:extLst>
                  <a:ext uri="{FF2B5EF4-FFF2-40B4-BE49-F238E27FC236}">
                    <a16:creationId xmlns:a16="http://schemas.microsoft.com/office/drawing/2014/main" id="{128C109E-8F35-4588-8724-1CF475F8C66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281229" y="-2831"/>
                <a:ext cx="10301838" cy="6904373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Image 6">
            <a:extLst>
              <a:ext uri="{FF2B5EF4-FFF2-40B4-BE49-F238E27FC236}">
                <a16:creationId xmlns:a16="http://schemas.microsoft.com/office/drawing/2014/main" id="{C486AD70-1E78-4D58-8454-96E0F92556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3783" y="4867099"/>
            <a:ext cx="373344" cy="371039"/>
          </a:xfrm>
          <a:prstGeom prst="rect">
            <a:avLst/>
          </a:prstGeom>
        </p:spPr>
      </p:pic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924879" y="5676479"/>
              <a:ext cx="2324809" cy="1136391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24809" cy="1136391"/>
                    </a:xfrm>
                    <a:prstGeom prst="rect">
                      <a:avLst/>
                    </a:prstGeom>
                  </am3d:spPr>
                  <am3d:camera>
                    <am3d:pos x="0" y="0" z="5425794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864873" d="1000000"/>
                    <am3d:preTrans dx="0" dy="-816168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9828502" ay="24776" az="10792803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24533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èle 3D 7" descr="Table de bureau">
                <a:extLst>
                  <a:ext uri="{FF2B5EF4-FFF2-40B4-BE49-F238E27FC236}">
                    <a16:creationId xmlns:a16="http://schemas.microsoft.com/office/drawing/2014/main" id="{118FD30E-A0C9-41F2-AB6F-F800353EFCF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24879" y="5676479"/>
                <a:ext cx="2324809" cy="11363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61005189"/>
                  </p:ext>
                </p:extLst>
              </p:nvPr>
            </p:nvGraphicFramePr>
            <p:xfrm>
              <a:off x="2237262" y="4220956"/>
              <a:ext cx="1090534" cy="1375019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1090534" cy="137501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832050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3531225" d="1000000"/>
                    <am3d:preTrans dx="-6327331" dy="-18070954" dz="7461554"/>
                    <am3d:scale>
                      <am3d:sx n="1000000" d="1000000"/>
                      <am3d:sy n="1000000" d="1000000"/>
                      <am3d:sz n="1000000" d="1000000"/>
                    </am3d:scale>
                    <am3d:rot ax="-10283316" ay="-2900887" az="10412625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183019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Haut-parleur public de robot">
                <a:extLst>
                  <a:ext uri="{FF2B5EF4-FFF2-40B4-BE49-F238E27FC236}">
                    <a16:creationId xmlns:a16="http://schemas.microsoft.com/office/drawing/2014/main" id="{AB410A2D-8C91-4E99-842D-7D005A8E4EA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237262" y="4220956"/>
                <a:ext cx="1090534" cy="1375019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7400137" y="267538"/>
              <a:ext cx="741987" cy="1878291"/>
            </p:xfrm>
            <a:graphic>
              <a:graphicData uri="http://schemas.microsoft.com/office/drawing/2017/model3d">
                <am3d:model3d r:embed="rId16">
                  <am3d:spPr>
                    <a:xfrm rot="10800000">
                      <a:off x="0" y="0"/>
                      <a:ext cx="741987" cy="1878291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232924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28732" d="1000000"/>
                    <am3d:preTrans dx="-257259" dy="-17999975" dz="-2099843"/>
                    <am3d:scale>
                      <am3d:sx n="1000000" d="1000000"/>
                      <am3d:sy n="1000000" d="1000000"/>
                      <am3d:sz n="1000000" d="1000000"/>
                    </am3d:scale>
                    <am3d:rot ax="-2414430" ay="1745585" az="-1341845"/>
                    <am3d:postTrans dx="0" dy="0" dz="0"/>
                  </am3d:trans>
                  <am3d:attrSrcUrl r:id="rId17"/>
                  <am3d:raster rName="Office3DRenderer" rVer="16.0.8326">
                    <am3d:blip r:embed="rId18"/>
                  </am3d:raster>
                  <am3d:objViewport viewportSz="194058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Jambe de robot 5">
                <a:extLst>
                  <a:ext uri="{FF2B5EF4-FFF2-40B4-BE49-F238E27FC236}">
                    <a16:creationId xmlns:a16="http://schemas.microsoft.com/office/drawing/2014/main" id="{0300E118-357B-4333-AD59-25B8ABA908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 rot="10800000">
                <a:off x="7400137" y="267538"/>
                <a:ext cx="741987" cy="1878291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36433" y="4427833"/>
              <a:ext cx="642738" cy="434794"/>
            </p:xfrm>
            <a:graphic>
              <a:graphicData uri="http://schemas.microsoft.com/office/drawing/2017/model3d">
                <am3d:model3d r:embed="rId20">
                  <am3d:spPr>
                    <a:xfrm>
                      <a:off x="0" y="0"/>
                      <a:ext cx="642738" cy="434794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660297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845942" d="1000000"/>
                    <am3d:preTrans dx="0" dy="-12427618" dz="2892651"/>
                    <am3d:scale>
                      <am3d:sx n="1000000" d="1000000"/>
                      <am3d:sy n="1000000" d="1000000"/>
                      <am3d:sz n="1000000" d="1000000"/>
                    </am3d:scale>
                    <am3d:rot ax="3296376" ay="16608" az="23683"/>
                    <am3d:postTrans dx="0" dy="0" dz="0"/>
                  </am3d:trans>
                  <am3d:attrSrcUrl r:id="rId21"/>
                  <am3d:raster rName="Office3DRenderer" rVer="16.0.8326">
                    <am3d:blip r:embed="rId22"/>
                  </am3d:raster>
                  <am3d:objViewport viewportSz="7372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Tête de robot 12">
                <a:extLst>
                  <a:ext uri="{FF2B5EF4-FFF2-40B4-BE49-F238E27FC236}">
                    <a16:creationId xmlns:a16="http://schemas.microsoft.com/office/drawing/2014/main" id="{1C5E5684-E550-43D5-9056-40A14563AA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36433" y="4427833"/>
                <a:ext cx="642738" cy="434794"/>
              </a:xfrm>
              <a:prstGeom prst="rect">
                <a:avLst/>
              </a:prstGeom>
              <a:noFill/>
            </p:spPr>
          </p:pic>
        </mc:Fallback>
      </mc:AlternateContent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5400000">
              <a:off x="1093834" y="1219469"/>
              <a:ext cx="856845" cy="933009"/>
            </p:xfrm>
            <a:graphic>
              <a:graphicData uri="http://schemas.microsoft.com/office/drawing/2017/model3d">
                <am3d:model3d r:embed="rId24">
                  <am3d:spPr>
                    <a:xfrm rot="5400000">
                      <a:off x="0" y="0"/>
                      <a:ext cx="856845" cy="93300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7553256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688612" d="1000000"/>
                    <am3d:preTrans dx="-79898" dy="-16931137" dz="3090806"/>
                    <am3d:scale>
                      <am3d:sx n="1000000" d="1000000"/>
                      <am3d:sy n="1000000" d="1000000"/>
                      <am3d:sz n="1000000" d="1000000"/>
                    </am3d:scale>
                    <am3d:rot ax="8578350" ay="4465175" az="8639872"/>
                    <am3d:postTrans dx="0" dy="0" dz="0"/>
                  </am3d:trans>
                  <am3d:attrSrcUrl r:id="rId25"/>
                  <am3d:raster rName="Office3DRenderer" rVer="16.0.8326">
                    <am3d:blip r:embed="rId26"/>
                  </am3d:raster>
                  <am3d:objViewport viewportSz="129478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Modèle 3D 11" descr="Tête de robot 7">
                <a:extLst>
                  <a:ext uri="{FF2B5EF4-FFF2-40B4-BE49-F238E27FC236}">
                    <a16:creationId xmlns:a16="http://schemas.microsoft.com/office/drawing/2014/main" id="{AB29A939-A5AA-40FE-94E5-386D331374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27"/>
              <a:stretch>
                <a:fillRect/>
              </a:stretch>
            </p:blipFill>
            <p:spPr>
              <a:xfrm rot="5400000">
                <a:off x="1093834" y="1219469"/>
                <a:ext cx="856845" cy="933009"/>
              </a:xfrm>
              <a:prstGeom prst="rect">
                <a:avLst/>
              </a:prstGeom>
              <a:noFill/>
            </p:spPr>
          </p:pic>
        </mc:Fallback>
      </mc:AlternateContent>
      <p:grpSp>
        <p:nvGrpSpPr>
          <p:cNvPr id="17" name="WindowsPhone">
            <a:extLst>
              <a:ext uri="{FF2B5EF4-FFF2-40B4-BE49-F238E27FC236}">
                <a16:creationId xmlns:a16="http://schemas.microsoft.com/office/drawing/2014/main" id="{5FD37583-80ED-4CA0-A7B2-C837E864438B}"/>
              </a:ext>
            </a:extLst>
          </p:cNvPr>
          <p:cNvGrpSpPr/>
          <p:nvPr>
            <p:custDataLst>
              <p:custData r:id="rId1"/>
            </p:custDataLst>
          </p:nvPr>
        </p:nvGrpSpPr>
        <p:grpSpPr>
          <a:xfrm>
            <a:off x="4272034" y="5238138"/>
            <a:ext cx="310994" cy="540967"/>
            <a:chOff x="2839503" y="1"/>
            <a:chExt cx="3464995" cy="6857998"/>
          </a:xfrm>
        </p:grpSpPr>
        <p:grpSp>
          <p:nvGrpSpPr>
            <p:cNvPr id="18" name="Group 2">
              <a:extLst>
                <a:ext uri="{FF2B5EF4-FFF2-40B4-BE49-F238E27FC236}">
                  <a16:creationId xmlns:a16="http://schemas.microsoft.com/office/drawing/2014/main" id="{53303E45-73B9-475D-AF67-FB67385E2878}"/>
                </a:ext>
              </a:extLst>
            </p:cNvPr>
            <p:cNvGrpSpPr/>
            <p:nvPr/>
          </p:nvGrpSpPr>
          <p:grpSpPr>
            <a:xfrm>
              <a:off x="2839503" y="1"/>
              <a:ext cx="3464995" cy="6857998"/>
              <a:chOff x="2839503" y="1"/>
              <a:chExt cx="3464995" cy="6857998"/>
            </a:xfrm>
          </p:grpSpPr>
          <p:grpSp>
            <p:nvGrpSpPr>
              <p:cNvPr id="20" name="Group 4">
                <a:extLst>
                  <a:ext uri="{FF2B5EF4-FFF2-40B4-BE49-F238E27FC236}">
                    <a16:creationId xmlns:a16="http://schemas.microsoft.com/office/drawing/2014/main" id="{29987801-B3C1-4DC1-A68E-F8755451ED2F}"/>
                  </a:ext>
                </a:extLst>
              </p:cNvPr>
              <p:cNvGrpSpPr/>
              <p:nvPr/>
            </p:nvGrpSpPr>
            <p:grpSpPr>
              <a:xfrm>
                <a:off x="2839503" y="1"/>
                <a:ext cx="3464995" cy="6857998"/>
                <a:chOff x="2834639" y="1"/>
                <a:chExt cx="3464995" cy="6857998"/>
              </a:xfrm>
            </p:grpSpPr>
            <p:sp>
              <p:nvSpPr>
                <p:cNvPr id="22" name="Rounded Rectangle 6">
                  <a:extLst>
                    <a:ext uri="{FF2B5EF4-FFF2-40B4-BE49-F238E27FC236}">
                      <a16:creationId xmlns:a16="http://schemas.microsoft.com/office/drawing/2014/main" id="{560F3169-2904-44A4-BF2E-BAE731C58190}"/>
                    </a:ext>
                  </a:extLst>
                </p:cNvPr>
                <p:cNvSpPr/>
                <p:nvPr userDrawn="1"/>
              </p:nvSpPr>
              <p:spPr>
                <a:xfrm>
                  <a:off x="2834639" y="1"/>
                  <a:ext cx="3464995" cy="6857998"/>
                </a:xfrm>
                <a:prstGeom prst="roundRect">
                  <a:avLst>
                    <a:gd name="adj" fmla="val 5515"/>
                  </a:avLst>
                </a:prstGeom>
                <a:solidFill>
                  <a:srgbClr val="FFFFFF"/>
                </a:solidFill>
                <a:ln w="3175">
                  <a:solidFill>
                    <a:srgbClr val="000000">
                      <a:lumMod val="95000"/>
                      <a:lumOff val="5000"/>
                    </a:srgbClr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3" name="Rounded Rectangle 7">
                  <a:extLst>
                    <a:ext uri="{FF2B5EF4-FFF2-40B4-BE49-F238E27FC236}">
                      <a16:creationId xmlns:a16="http://schemas.microsoft.com/office/drawing/2014/main" id="{DDA1346F-7B57-48E1-BCEF-3DE23D079840}"/>
                    </a:ext>
                  </a:extLst>
                </p:cNvPr>
                <p:cNvSpPr/>
                <p:nvPr/>
              </p:nvSpPr>
              <p:spPr>
                <a:xfrm>
                  <a:off x="2928205" y="91440"/>
                  <a:ext cx="3276600" cy="6659880"/>
                </a:xfrm>
                <a:prstGeom prst="roundRect">
                  <a:avLst>
                    <a:gd name="adj" fmla="val 2819"/>
                  </a:avLst>
                </a:prstGeom>
                <a:solidFill>
                  <a:srgbClr val="FFFFFF">
                    <a:lumMod val="6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9A522362-8BF2-4C09-9F22-5167E46CA716}"/>
                    </a:ext>
                  </a:extLst>
                </p:cNvPr>
                <p:cNvSpPr/>
                <p:nvPr userDrawn="1"/>
              </p:nvSpPr>
              <p:spPr>
                <a:xfrm>
                  <a:off x="3050294" y="482053"/>
                  <a:ext cx="3038087" cy="5074922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000000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5" name="Left Arrow 9">
                  <a:extLst>
                    <a:ext uri="{FF2B5EF4-FFF2-40B4-BE49-F238E27FC236}">
                      <a16:creationId xmlns:a16="http://schemas.microsoft.com/office/drawing/2014/main" id="{1F8EC716-BB08-4725-BA0A-D98207156293}"/>
                    </a:ext>
                  </a:extLst>
                </p:cNvPr>
                <p:cNvSpPr/>
                <p:nvPr userDrawn="1"/>
              </p:nvSpPr>
              <p:spPr>
                <a:xfrm>
                  <a:off x="3300730" y="6215335"/>
                  <a:ext cx="270769" cy="117324"/>
                </a:xfrm>
                <a:prstGeom prst="leftArrow">
                  <a:avLst>
                    <a:gd name="adj1" fmla="val 0"/>
                    <a:gd name="adj2" fmla="val 91165"/>
                  </a:avLst>
                </a:prstGeom>
                <a:noFill/>
                <a:ln w="3175">
                  <a:solidFill>
                    <a:srgbClr val="FFFFFF"/>
                  </a:solidFill>
                </a:ln>
              </p:spPr>
              <p:style>
                <a:lnRef idx="2">
                  <a:srgbClr val="4F81BD">
                    <a:shade val="50000"/>
                  </a:srgbClr>
                </a:lnRef>
                <a:fillRef idx="1">
                  <a:srgbClr val="4F81BD"/>
                </a:fillRef>
                <a:effectRef idx="0">
                  <a:srgbClr val="4F81BD"/>
                </a:effectRef>
                <a:fontRef idx="minor">
                  <a:srgbClr val="000000"/>
                </a:fontRef>
              </p:style>
              <p:txBody>
                <a:bodyPr rtlCol="0" anchor="ctr"/>
                <a:lstStyle/>
                <a:p>
                  <a:pPr algn="ctr"/>
                  <a:endParaRPr lang="en-US" u="sng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6" name="Group 10">
                  <a:extLst>
                    <a:ext uri="{FF2B5EF4-FFF2-40B4-BE49-F238E27FC236}">
                      <a16:creationId xmlns:a16="http://schemas.microsoft.com/office/drawing/2014/main" id="{1027351C-CD2D-4C71-BB43-253275C4D10D}"/>
                    </a:ext>
                  </a:extLst>
                </p:cNvPr>
                <p:cNvGrpSpPr/>
                <p:nvPr/>
              </p:nvGrpSpPr>
              <p:grpSpPr>
                <a:xfrm rot="21384124">
                  <a:off x="4457215" y="6161552"/>
                  <a:ext cx="212326" cy="227346"/>
                  <a:chOff x="4194362" y="5874647"/>
                  <a:chExt cx="252148" cy="269985"/>
                </a:xfrm>
                <a:solidFill>
                  <a:srgbClr val="FFFFFF"/>
                </a:solidFill>
              </p:grpSpPr>
              <p:sp>
                <p:nvSpPr>
                  <p:cNvPr id="28" name="Flowchart: Stored Data 12">
                    <a:extLst>
                      <a:ext uri="{FF2B5EF4-FFF2-40B4-BE49-F238E27FC236}">
                        <a16:creationId xmlns:a16="http://schemas.microsoft.com/office/drawing/2014/main" id="{467C39FF-0866-4496-AE89-0EEF4147A333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218638" y="5878261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29" name="Flowchart: Stored Data 13">
                    <a:extLst>
                      <a:ext uri="{FF2B5EF4-FFF2-40B4-BE49-F238E27FC236}">
                        <a16:creationId xmlns:a16="http://schemas.microsoft.com/office/drawing/2014/main" id="{432F8B28-C85B-40DC-84E4-3CB6098C3BCC}"/>
                      </a:ext>
                    </a:extLst>
                  </p:cNvPr>
                  <p:cNvSpPr/>
                  <p:nvPr/>
                </p:nvSpPr>
                <p:spPr>
                  <a:xfrm rot="6230930">
                    <a:off x="4190748" y="5989157"/>
                    <a:ext cx="115927" cy="108699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0" name="Flowchart: Stored Data 14">
                    <a:extLst>
                      <a:ext uri="{FF2B5EF4-FFF2-40B4-BE49-F238E27FC236}">
                        <a16:creationId xmlns:a16="http://schemas.microsoft.com/office/drawing/2014/main" id="{C2762D10-8063-46CF-B3C6-799C091339E9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35573" y="5922200"/>
                    <a:ext cx="114310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31" name="Flowchart: Stored Data 15">
                    <a:extLst>
                      <a:ext uri="{FF2B5EF4-FFF2-40B4-BE49-F238E27FC236}">
                        <a16:creationId xmlns:a16="http://schemas.microsoft.com/office/drawing/2014/main" id="{5C83E6B6-48EB-41F9-8A6F-73B108F3E363}"/>
                      </a:ext>
                    </a:extLst>
                  </p:cNvPr>
                  <p:cNvSpPr/>
                  <p:nvPr/>
                </p:nvSpPr>
                <p:spPr>
                  <a:xfrm rot="16979296">
                    <a:off x="4307999" y="6032886"/>
                    <a:ext cx="115927" cy="107565"/>
                  </a:xfrm>
                  <a:prstGeom prst="flowChartOnlineStorage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style>
                  <a:lnRef idx="2">
                    <a:srgbClr val="4F81BD">
                      <a:shade val="50000"/>
                    </a:srgbClr>
                  </a:lnRef>
                  <a:fillRef idx="1">
                    <a:srgbClr val="4F81BD"/>
                  </a:fillRef>
                  <a:effectRef idx="0">
                    <a:srgbClr val="4F81BD"/>
                  </a:effectRef>
                  <a:fontRef idx="minor">
                    <a:srgbClr val="000000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u="sng">
                      <a:solidFill>
                        <a:prstClr val="white"/>
                      </a:solidFill>
                    </a:endParaRPr>
                  </a:p>
                </p:txBody>
              </p:sp>
            </p:grpSp>
            <p:sp>
              <p:nvSpPr>
                <p:cNvPr id="27" name="Rounded Rectangle 11">
                  <a:extLst>
                    <a:ext uri="{FF2B5EF4-FFF2-40B4-BE49-F238E27FC236}">
                      <a16:creationId xmlns:a16="http://schemas.microsoft.com/office/drawing/2014/main" id="{92BF8B40-64F4-4498-8EF3-DEF21BDB1DC8}"/>
                    </a:ext>
                  </a:extLst>
                </p:cNvPr>
                <p:cNvSpPr/>
                <p:nvPr/>
              </p:nvSpPr>
              <p:spPr>
                <a:xfrm>
                  <a:off x="4138146" y="266078"/>
                  <a:ext cx="860720" cy="52045"/>
                </a:xfrm>
                <a:prstGeom prst="roundRect">
                  <a:avLst/>
                </a:prstGeom>
                <a:solidFill>
                  <a:srgbClr val="FFFFFF">
                    <a:lumMod val="95000"/>
                  </a:srgbClr>
                </a:solidFill>
                <a:ln w="3175" cap="flat" cmpd="sng" algn="ctr">
                  <a:solidFill>
                    <a:sysClr val="windowText" lastClr="000000">
                      <a:lumMod val="75000"/>
                      <a:lumOff val="25000"/>
                    </a:sysClr>
                  </a:solidFill>
                  <a:prstDash val="solid"/>
                </a:ln>
                <a:effectLst/>
              </p:spPr>
              <p:txBody>
                <a:bodyPr rot="0" spcFirstLastPara="0" vertOverflow="overflow" horzOverflow="overflow" vert="horz" wrap="square" lIns="4572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800" kern="0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Segoe UI"/>
                  </a:endParaRPr>
                </a:p>
              </p:txBody>
            </p:sp>
          </p:grp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9C8C4DD7-0F85-45E6-A393-993225D73C6C}"/>
                  </a:ext>
                </a:extLst>
              </p:cNvPr>
              <p:cNvSpPr/>
              <p:nvPr/>
            </p:nvSpPr>
            <p:spPr>
              <a:xfrm>
                <a:off x="3054545" y="482052"/>
                <a:ext cx="3038698" cy="188595"/>
              </a:xfrm>
              <a:prstGeom prst="rect">
                <a:avLst/>
              </a:prstGeom>
              <a:solidFill>
                <a:srgbClr val="000000">
                  <a:alpha val="35000"/>
                </a:srgb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00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Segoe UI"/>
                  <a:ea typeface="+mn-ea"/>
                  <a:cs typeface="+mn-cs"/>
                </a:endParaRPr>
              </a:p>
            </p:txBody>
          </p:sp>
        </p:grpSp>
        <p:pic>
          <p:nvPicPr>
            <p:cNvPr id="19" name="Picture 2" descr="C:\Users\t-dantay\Documents\WPIcons\appbar.feature.search.rest.png">
              <a:extLst>
                <a:ext uri="{FF2B5EF4-FFF2-40B4-BE49-F238E27FC236}">
                  <a16:creationId xmlns:a16="http://schemas.microsoft.com/office/drawing/2014/main" id="{3C91328D-01E8-4DFB-8338-59B938934B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hq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9769" y="6091117"/>
              <a:ext cx="365760" cy="3657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1F0C117-C8DF-459F-BDCB-D7062FEDC361}"/>
              </a:ext>
            </a:extLst>
          </p:cNvPr>
          <p:cNvSpPr txBox="1"/>
          <p:nvPr/>
        </p:nvSpPr>
        <p:spPr>
          <a:xfrm>
            <a:off x="8142124" y="1943100"/>
            <a:ext cx="404987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Plusieurs communications nécessaires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Il faut tout organiser</a:t>
            </a:r>
          </a:p>
          <a:p>
            <a:pPr algn="ctr"/>
            <a:endParaRPr lang="fr-FR" dirty="0"/>
          </a:p>
          <a:p>
            <a:pPr algn="ctr"/>
            <a:endParaRPr lang="fr-FR" dirty="0"/>
          </a:p>
          <a:p>
            <a:pPr algn="ctr"/>
            <a:r>
              <a:rPr lang="fr-FR" dirty="0"/>
              <a:t>Pour cela ,utilisation du protocole MQTT</a:t>
            </a: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D5D6B-3750-443F-B258-89F6F887E3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3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0.xml><?xml version="1.0" encoding="utf-8"?>
<Control xmlns="http://schemas.microsoft.com/VisualStudio/2011/storyboarding/control">
  <Id Name="System.Storyboarding.WindowsPhone.ToggleSwitch" Revision="1" Stencil="System.Storyboarding.WindowsPhone" StencilVersion="0.1"/>
</Control>
</file>

<file path=customXml/item1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3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1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5.xml><?xml version="1.0" encoding="utf-8"?>
<Control xmlns="http://schemas.microsoft.com/VisualStudio/2011/storyboarding/control">
  <Id Name="System.Storyboarding.WindowsPhone.ToggleSwitch" Revision="1" Stencil="System.Storyboarding.WindowsPhone" StencilVersion="0.1"/>
</Control>
</file>

<file path=customXml/item1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8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1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Common.SearchBox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WindowsAppIcons.Photo" Revision="1" Stencil="System.Storyboarding.WindowsAppIcons" StencilVersion="0.1"/>
</Control>
</file>

<file path=customXml/item5.xml><?xml version="1.0" encoding="utf-8"?>
<Control xmlns="http://schemas.microsoft.com/VisualStudio/2011/storyboarding/control">
  <Id Name="System.Storyboarding.WindowsAppIcons.Webcam" Revision="1" Stencil="System.Storyboarding.WindowsAppIcons" StencilVersion="0.1"/>
</Control>
</file>

<file path=customXml/item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8.xml><?xml version="1.0" encoding="utf-8"?>
<Control xmlns="http://schemas.microsoft.com/VisualStudio/2011/storyboarding/control">
  <Id Name="System.Storyboarding.Icons.Shutdown" Revision="1" Stencil="System.Storyboarding.Icons" StencilVersion="0.1"/>
</Control>
</file>

<file path=customXml/item9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209C645F-5C4E-4359-A4CD-13EE1C98DAC2}">
  <ds:schemaRefs>
    <ds:schemaRef ds:uri="http://schemas.microsoft.com/VisualStudio/2011/storyboarding/control"/>
  </ds:schemaRefs>
</ds:datastoreItem>
</file>

<file path=customXml/itemProps10.xml><?xml version="1.0" encoding="utf-8"?>
<ds:datastoreItem xmlns:ds="http://schemas.openxmlformats.org/officeDocument/2006/customXml" ds:itemID="{47EA2434-39A6-440D-96D0-1E04ABC2EACF}">
  <ds:schemaRefs>
    <ds:schemaRef ds:uri="http://schemas.microsoft.com/VisualStudio/2011/storyboarding/control"/>
  </ds:schemaRefs>
</ds:datastoreItem>
</file>

<file path=customXml/itemProps11.xml><?xml version="1.0" encoding="utf-8"?>
<ds:datastoreItem xmlns:ds="http://schemas.openxmlformats.org/officeDocument/2006/customXml" ds:itemID="{E0D14E70-4721-45F1-9880-AA60CAAB5D29}">
  <ds:schemaRefs>
    <ds:schemaRef ds:uri="http://schemas.microsoft.com/VisualStudio/2011/storyboarding/control"/>
  </ds:schemaRefs>
</ds:datastoreItem>
</file>

<file path=customXml/itemProps12.xml><?xml version="1.0" encoding="utf-8"?>
<ds:datastoreItem xmlns:ds="http://schemas.openxmlformats.org/officeDocument/2006/customXml" ds:itemID="{8B976E12-7280-41A6-B311-D7FD8333CF44}">
  <ds:schemaRefs>
    <ds:schemaRef ds:uri="http://schemas.microsoft.com/VisualStudio/2011/storyboarding/control"/>
  </ds:schemaRefs>
</ds:datastoreItem>
</file>

<file path=customXml/itemProps13.xml><?xml version="1.0" encoding="utf-8"?>
<ds:datastoreItem xmlns:ds="http://schemas.openxmlformats.org/officeDocument/2006/customXml" ds:itemID="{744AAB22-FA1A-44C4-B9CC-6D2B3FF07C2E}">
  <ds:schemaRefs>
    <ds:schemaRef ds:uri="http://schemas.microsoft.com/VisualStudio/2011/storyboarding/control"/>
  </ds:schemaRefs>
</ds:datastoreItem>
</file>

<file path=customXml/itemProps14.xml><?xml version="1.0" encoding="utf-8"?>
<ds:datastoreItem xmlns:ds="http://schemas.openxmlformats.org/officeDocument/2006/customXml" ds:itemID="{FF10D512-D7B4-4BDF-B844-CB6B4BEB79D6}">
  <ds:schemaRefs>
    <ds:schemaRef ds:uri="http://schemas.microsoft.com/VisualStudio/2011/storyboarding/control"/>
  </ds:schemaRefs>
</ds:datastoreItem>
</file>

<file path=customXml/itemProps15.xml><?xml version="1.0" encoding="utf-8"?>
<ds:datastoreItem xmlns:ds="http://schemas.openxmlformats.org/officeDocument/2006/customXml" ds:itemID="{A2836FC5-3C3D-481D-9521-B50D9CB3C459}">
  <ds:schemaRefs>
    <ds:schemaRef ds:uri="http://schemas.microsoft.com/VisualStudio/2011/storyboarding/control"/>
  </ds:schemaRefs>
</ds:datastoreItem>
</file>

<file path=customXml/itemProps16.xml><?xml version="1.0" encoding="utf-8"?>
<ds:datastoreItem xmlns:ds="http://schemas.openxmlformats.org/officeDocument/2006/customXml" ds:itemID="{5404EE4F-2761-4822-BE5A-19A6C39CF232}">
  <ds:schemaRefs>
    <ds:schemaRef ds:uri="http://schemas.microsoft.com/VisualStudio/2011/storyboarding/control"/>
  </ds:schemaRefs>
</ds:datastoreItem>
</file>

<file path=customXml/itemProps17.xml><?xml version="1.0" encoding="utf-8"?>
<ds:datastoreItem xmlns:ds="http://schemas.openxmlformats.org/officeDocument/2006/customXml" ds:itemID="{7B656033-AEAA-4321-A255-178AE03322FB}">
  <ds:schemaRefs>
    <ds:schemaRef ds:uri="http://schemas.microsoft.com/VisualStudio/2011/storyboarding/control"/>
  </ds:schemaRefs>
</ds:datastoreItem>
</file>

<file path=customXml/itemProps18.xml><?xml version="1.0" encoding="utf-8"?>
<ds:datastoreItem xmlns:ds="http://schemas.openxmlformats.org/officeDocument/2006/customXml" ds:itemID="{7ACEA3EF-86BC-4087-B42B-23017008D4EC}">
  <ds:schemaRefs>
    <ds:schemaRef ds:uri="http://schemas.microsoft.com/VisualStudio/2011/storyboarding/control"/>
  </ds:schemaRefs>
</ds:datastoreItem>
</file>

<file path=customXml/itemProps19.xml><?xml version="1.0" encoding="utf-8"?>
<ds:datastoreItem xmlns:ds="http://schemas.openxmlformats.org/officeDocument/2006/customXml" ds:itemID="{A4DC714A-8F8A-4764-9B56-D12EF7819188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A8470A60-5F29-4D48-9C8C-7C2D596130AB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E960BDF-D02C-417B-9A06-CAF8897137C9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B9786F04-8CFB-4450-85EE-F6B70E39FCF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0CFFC8B2-7B51-4184-8C9B-38F17C41FFCA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380B62CD-07A4-4A76-BFE9-79B3B4649192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9AB8AE4C-A89C-4B0A-8E7D-2F36F7392D72}">
  <ds:schemaRefs>
    <ds:schemaRef ds:uri="http://schemas.microsoft.com/VisualStudio/2011/storyboarding/control"/>
  </ds:schemaRefs>
</ds:datastoreItem>
</file>

<file path=customXml/itemProps8.xml><?xml version="1.0" encoding="utf-8"?>
<ds:datastoreItem xmlns:ds="http://schemas.openxmlformats.org/officeDocument/2006/customXml" ds:itemID="{25B5F69D-43C5-4258-8121-A00AFDAF4C09}">
  <ds:schemaRefs>
    <ds:schemaRef ds:uri="http://schemas.microsoft.com/VisualStudio/2011/storyboarding/control"/>
  </ds:schemaRefs>
</ds:datastoreItem>
</file>

<file path=customXml/itemProps9.xml><?xml version="1.0" encoding="utf-8"?>
<ds:datastoreItem xmlns:ds="http://schemas.openxmlformats.org/officeDocument/2006/customXml" ds:itemID="{6461B085-ADBE-4E3C-865F-8423F756F4B2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1657</Words>
  <Application>Microsoft Office PowerPoint</Application>
  <PresentationFormat>Grand écran</PresentationFormat>
  <Paragraphs>413</Paragraphs>
  <Slides>69</Slides>
  <Notes>0</Notes>
  <HiddenSlides>17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69</vt:i4>
      </vt:variant>
    </vt:vector>
  </HeadingPairs>
  <TitlesOfParts>
    <vt:vector size="75" baseType="lpstr">
      <vt:lpstr>Arial</vt:lpstr>
      <vt:lpstr>Calibri</vt:lpstr>
      <vt:lpstr>Calibri Light</vt:lpstr>
      <vt:lpstr>Segoe UI</vt:lpstr>
      <vt:lpstr>Wingdings</vt:lpstr>
      <vt:lpstr>Thème Office</vt:lpstr>
      <vt:lpstr>Smart Home : La nounou de l’IA  </vt:lpstr>
      <vt:lpstr>Objectif du projet:</vt:lpstr>
      <vt:lpstr>Objectifs du projet par cour/professeur: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2)Présentation des capteurs:</vt:lpstr>
      <vt:lpstr>Flowchart</vt:lpstr>
      <vt:lpstr>Présentation PowerPoint</vt:lpstr>
      <vt:lpstr>Architecture logicielle et matérielle:</vt:lpstr>
      <vt:lpstr>Fonctionnalités de l’application:</vt:lpstr>
      <vt:lpstr>Noeud émetteur CAPTEUR PIR</vt:lpstr>
      <vt:lpstr>Présentation PowerPoint</vt:lpstr>
      <vt:lpstr>Communication PIR et Raspberry PI </vt:lpstr>
      <vt:lpstr>Présentation PowerPoint</vt:lpstr>
      <vt:lpstr>Présentation PowerPoint</vt:lpstr>
      <vt:lpstr>Présentation PowerPoint</vt:lpstr>
      <vt:lpstr>Présentation PowerPoint</vt:lpstr>
      <vt:lpstr>Communication PIR et Raspberry PI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Code sous python</vt:lpstr>
      <vt:lpstr>Communication PIR et Raspberry PI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Connexion a la base de données Postgres</vt:lpstr>
      <vt:lpstr>Ecoute requête HTTP GET</vt:lpstr>
      <vt:lpstr>Réponse à la requête</vt:lpstr>
      <vt:lpstr>Comparaison des Images</vt:lpstr>
      <vt:lpstr>Récupération des différences</vt:lpstr>
      <vt:lpstr>Calcul de la taille de la personne</vt:lpstr>
      <vt:lpstr>Le capteur de distance:</vt:lpstr>
      <vt:lpstr>-Caractéristiques du capteur: HC-SR04</vt:lpstr>
      <vt:lpstr>-Broches de connexion:</vt:lpstr>
      <vt:lpstr>Présentation PowerPoint</vt:lpstr>
      <vt:lpstr>Raspberry PI 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Ardit Karaboja</dc:creator>
  <cp:lastModifiedBy>VISSIAN Dylan</cp:lastModifiedBy>
  <cp:revision>134</cp:revision>
  <dcterms:created xsi:type="dcterms:W3CDTF">2019-04-05T16:34:48Z</dcterms:created>
  <dcterms:modified xsi:type="dcterms:W3CDTF">2019-05-17T08:42:09Z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